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15"/>
  </p:notesMasterIdLst>
  <p:sldIdLst>
    <p:sldId id="278" r:id="rId2"/>
    <p:sldId id="279" r:id="rId3"/>
    <p:sldId id="280" r:id="rId4"/>
    <p:sldId id="256" r:id="rId5"/>
    <p:sldId id="292" r:id="rId6"/>
    <p:sldId id="262" r:id="rId7"/>
    <p:sldId id="261" r:id="rId8"/>
    <p:sldId id="259" r:id="rId9"/>
    <p:sldId id="263" r:id="rId10"/>
    <p:sldId id="264" r:id="rId11"/>
    <p:sldId id="266" r:id="rId12"/>
    <p:sldId id="286" r:id="rId13"/>
    <p:sldId id="30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770" autoAdjust="0"/>
  </p:normalViewPr>
  <p:slideViewPr>
    <p:cSldViewPr snapToGrid="0">
      <p:cViewPr>
        <p:scale>
          <a:sx n="61" d="100"/>
          <a:sy n="61" d="100"/>
        </p:scale>
        <p:origin x="-110" y="-19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21F5F-D91F-4380-81FC-53677A777DCD}" type="datetimeFigureOut">
              <a:rPr lang="en-US" smtClean="0"/>
              <a:t>8/6/2015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F45F5-1D9D-4A77-AF1C-88742E2D8248}" type="slidenum">
              <a:rPr lang="en-US" smtClean="0"/>
              <a:t>‹#›</a:t>
            </a:fld>
            <a:endParaRPr lang="en-US"/>
          </a:p>
        </p:txBody>
      </p:sp>
    </p:spTree>
    <p:extLst>
      <p:ext uri="{BB962C8B-B14F-4D97-AF65-F5344CB8AC3E}">
        <p14:creationId xmlns:p14="http://schemas.microsoft.com/office/powerpoint/2010/main" val="1648516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F45F5-1D9D-4A77-AF1C-88742E2D8248}" type="slidenum">
              <a:rPr lang="en-US" smtClean="0"/>
              <a:t>1</a:t>
            </a:fld>
            <a:endParaRPr lang="en-US"/>
          </a:p>
        </p:txBody>
      </p:sp>
    </p:spTree>
    <p:extLst>
      <p:ext uri="{BB962C8B-B14F-4D97-AF65-F5344CB8AC3E}">
        <p14:creationId xmlns:p14="http://schemas.microsoft.com/office/powerpoint/2010/main" val="1477097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bg1"/>
                </a:solidFill>
                <a:effectLst/>
                <a:latin typeface="+mn-lt"/>
                <a:ea typeface="+mn-ea"/>
                <a:cs typeface="+mn-cs"/>
              </a:rPr>
              <a:t>News</a:t>
            </a:r>
            <a:r>
              <a:rPr lang="en-US" sz="1200" b="1" kern="1200" baseline="0" dirty="0" smtClean="0">
                <a:solidFill>
                  <a:schemeClr val="bg1"/>
                </a:solidFill>
                <a:effectLst/>
                <a:latin typeface="+mn-lt"/>
                <a:ea typeface="+mn-ea"/>
                <a:cs typeface="+mn-cs"/>
              </a:rPr>
              <a:t> Briefing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bg1"/>
                </a:solidFill>
                <a:effectLst/>
                <a:latin typeface="+mn-lt"/>
                <a:ea typeface="+mn-ea"/>
                <a:cs typeface="+mn-cs"/>
              </a:rPr>
              <a:t>This was a one-page newsletter that is sent out via </a:t>
            </a:r>
            <a:r>
              <a:rPr lang="en-US" sz="1200" kern="1200" dirty="0" err="1" smtClean="0">
                <a:solidFill>
                  <a:schemeClr val="bg1"/>
                </a:solidFill>
                <a:effectLst/>
                <a:latin typeface="+mn-lt"/>
                <a:ea typeface="+mn-ea"/>
                <a:cs typeface="+mn-cs"/>
              </a:rPr>
              <a:t>MailChimp</a:t>
            </a:r>
            <a:r>
              <a:rPr lang="en-US" sz="1200" kern="1200" dirty="0" smtClean="0">
                <a:solidFill>
                  <a:schemeClr val="bg1"/>
                </a:solidFill>
                <a:effectLst/>
                <a:latin typeface="+mn-lt"/>
                <a:ea typeface="+mn-ea"/>
                <a:cs typeface="+mn-cs"/>
              </a:rPr>
              <a:t> each week to the various audiences identified above.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bg1"/>
                </a:solidFill>
                <a:effectLst/>
                <a:latin typeface="+mn-lt"/>
                <a:ea typeface="+mn-ea"/>
                <a:cs typeface="+mn-cs"/>
              </a:rPr>
              <a:t>It contained an introductory paragraph in</a:t>
            </a:r>
            <a:r>
              <a:rPr lang="en-US" sz="1200" kern="1200" baseline="0" dirty="0" smtClean="0">
                <a:solidFill>
                  <a:schemeClr val="bg1"/>
                </a:solidFill>
                <a:effectLst/>
                <a:latin typeface="+mn-lt"/>
                <a:ea typeface="+mn-ea"/>
                <a:cs typeface="+mn-cs"/>
              </a:rPr>
              <a:t> Bob’s name and up to </a:t>
            </a:r>
            <a:r>
              <a:rPr lang="en-US" sz="1200" kern="1200" dirty="0" smtClean="0">
                <a:solidFill>
                  <a:schemeClr val="bg1"/>
                </a:solidFill>
                <a:effectLst/>
                <a:latin typeface="+mn-lt"/>
                <a:ea typeface="+mn-ea"/>
                <a:cs typeface="+mn-cs"/>
              </a:rPr>
              <a:t>three story links.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bg1"/>
                </a:solidFill>
                <a:effectLst/>
                <a:latin typeface="+mn-lt"/>
                <a:ea typeface="+mn-ea"/>
                <a:cs typeface="+mn-cs"/>
              </a:rPr>
              <a:t>These links allow the audience to read that week’s Ministry News, Ministry Profile and Ministry Blog.</a:t>
            </a:r>
          </a:p>
        </p:txBody>
      </p:sp>
      <p:sp>
        <p:nvSpPr>
          <p:cNvPr id="4" name="Slide Number Placeholder 3"/>
          <p:cNvSpPr>
            <a:spLocks noGrp="1"/>
          </p:cNvSpPr>
          <p:nvPr>
            <p:ph type="sldNum" sz="quarter" idx="10"/>
          </p:nvPr>
        </p:nvSpPr>
        <p:spPr/>
        <p:txBody>
          <a:bodyPr/>
          <a:lstStyle/>
          <a:p>
            <a:fld id="{70BF45F5-1D9D-4A77-AF1C-88742E2D8248}" type="slidenum">
              <a:rPr lang="en-US" smtClean="0"/>
              <a:t>10</a:t>
            </a:fld>
            <a:endParaRPr lang="en-US"/>
          </a:p>
        </p:txBody>
      </p:sp>
    </p:spTree>
    <p:extLst>
      <p:ext uri="{BB962C8B-B14F-4D97-AF65-F5344CB8AC3E}">
        <p14:creationId xmlns:p14="http://schemas.microsoft.com/office/powerpoint/2010/main" val="2820565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I think you are all familiar with the various forms of communications that we</a:t>
            </a:r>
            <a:r>
              <a:rPr lang="en-US" sz="1200" kern="1200" baseline="0" dirty="0" smtClean="0">
                <a:solidFill>
                  <a:schemeClr val="tx1"/>
                </a:solidFill>
                <a:effectLst/>
                <a:latin typeface="+mn-lt"/>
                <a:ea typeface="+mn-ea"/>
                <a:cs typeface="+mn-cs"/>
              </a:rPr>
              <a:t> have been sending out on behalf of the GSM EVP.</a:t>
            </a:r>
          </a:p>
          <a:p>
            <a:pPr mar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kern="1200" baseline="0" dirty="0" smtClean="0">
                <a:solidFill>
                  <a:schemeClr val="tx1"/>
                </a:solidFill>
                <a:effectLst/>
                <a:latin typeface="+mn-lt"/>
                <a:ea typeface="+mn-ea"/>
                <a:cs typeface="+mn-cs"/>
              </a:rPr>
              <a:t>All of these stories are still housed on the GSM Blog site and are available for you to read and share.</a:t>
            </a:r>
          </a:p>
          <a:p>
            <a:pPr marL="0" indent="0">
              <a:buFont typeface="Arial" panose="020B0604020202020204" pitchFamily="34" charset="0"/>
              <a:buNone/>
            </a:pPr>
            <a:r>
              <a:rPr lang="en-US" sz="1200" kern="1200" baseline="0" dirty="0" smtClean="0">
                <a:solidFill>
                  <a:schemeClr val="tx1"/>
                </a:solidFill>
                <a:effectLst/>
                <a:latin typeface="+mn-lt"/>
                <a:ea typeface="+mn-ea"/>
                <a:cs typeface="+mn-cs"/>
              </a:rPr>
              <a:t>Visit gsmblog.americanbible.org</a:t>
            </a:r>
          </a:p>
          <a:p>
            <a:pPr mar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F45F5-1D9D-4A77-AF1C-88742E2D8248}" type="slidenum">
              <a:rPr lang="en-US" smtClean="0"/>
              <a:t>11</a:t>
            </a:fld>
            <a:endParaRPr lang="en-US"/>
          </a:p>
        </p:txBody>
      </p:sp>
    </p:spTree>
    <p:extLst>
      <p:ext uri="{BB962C8B-B14F-4D97-AF65-F5344CB8AC3E}">
        <p14:creationId xmlns:p14="http://schemas.microsoft.com/office/powerpoint/2010/main" val="1816655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tx1"/>
                </a:solidFill>
              </a:rPr>
              <a:t>And a quick word about the popularity of Bob’s communications:</a:t>
            </a:r>
          </a:p>
          <a:p>
            <a:r>
              <a:rPr lang="en-US" dirty="0" smtClean="0">
                <a:solidFill>
                  <a:schemeClr val="tx1"/>
                </a:solidFill>
              </a:rPr>
              <a:t>Throughout our two years in sending out News Briefings, </a:t>
            </a:r>
            <a:r>
              <a:rPr lang="en-US" baseline="0" dirty="0" smtClean="0">
                <a:solidFill>
                  <a:schemeClr val="tx1"/>
                </a:solidFill>
              </a:rPr>
              <a:t>our </a:t>
            </a:r>
            <a:r>
              <a:rPr lang="en-US" b="1" dirty="0" smtClean="0">
                <a:solidFill>
                  <a:schemeClr val="tx1"/>
                </a:solidFill>
              </a:rPr>
              <a:t>Open rates</a:t>
            </a:r>
            <a:r>
              <a:rPr lang="en-US" b="1" baseline="0" dirty="0" smtClean="0">
                <a:solidFill>
                  <a:schemeClr val="tx1"/>
                </a:solidFill>
              </a:rPr>
              <a:t> </a:t>
            </a:r>
            <a:r>
              <a:rPr lang="en-US" baseline="0" dirty="0" smtClean="0">
                <a:solidFill>
                  <a:schemeClr val="tx1"/>
                </a:solidFill>
              </a:rPr>
              <a:t>were more than double, and in some cases three times higher than the industry standard of 17.5%</a:t>
            </a:r>
          </a:p>
          <a:p>
            <a:r>
              <a:rPr lang="en-US" dirty="0" smtClean="0">
                <a:solidFill>
                  <a:schemeClr val="tx1"/>
                </a:solidFill>
              </a:rPr>
              <a:t>And </a:t>
            </a:r>
            <a:r>
              <a:rPr lang="en-US" baseline="0" dirty="0" smtClean="0">
                <a:solidFill>
                  <a:schemeClr val="tx1"/>
                </a:solidFill>
              </a:rPr>
              <a:t>our </a:t>
            </a:r>
            <a:r>
              <a:rPr lang="en-US" b="1" baseline="0" dirty="0" smtClean="0">
                <a:solidFill>
                  <a:schemeClr val="tx1"/>
                </a:solidFill>
              </a:rPr>
              <a:t>Click rates </a:t>
            </a:r>
            <a:r>
              <a:rPr lang="en-US" baseline="0" dirty="0" smtClean="0">
                <a:solidFill>
                  <a:schemeClr val="tx1"/>
                </a:solidFill>
              </a:rPr>
              <a:t>were multiple times higher than the industry standard of 2.6%</a:t>
            </a:r>
            <a:endParaRPr lang="en-US" dirty="0" smtClean="0">
              <a:solidFill>
                <a:schemeClr val="tx1"/>
              </a:solidFill>
            </a:endParaRPr>
          </a:p>
          <a:p>
            <a:endParaRPr lang="en-US" dirty="0" smtClean="0">
              <a:solidFill>
                <a:schemeClr val="tx1"/>
              </a:solidFill>
            </a:endParaRPr>
          </a:p>
          <a:p>
            <a:r>
              <a:rPr lang="en-US" dirty="0" smtClean="0">
                <a:solidFill>
                  <a:schemeClr val="tx1"/>
                </a:solidFill>
              </a:rPr>
              <a:t>(NOTE:  The ABS</a:t>
            </a:r>
            <a:r>
              <a:rPr lang="en-US" baseline="0" dirty="0" smtClean="0">
                <a:solidFill>
                  <a:schemeClr val="tx1"/>
                </a:solidFill>
              </a:rPr>
              <a:t> Staff e-mail included Kim </a:t>
            </a:r>
            <a:r>
              <a:rPr lang="en-US" baseline="0" dirty="0" err="1" smtClean="0">
                <a:solidFill>
                  <a:schemeClr val="tx1"/>
                </a:solidFill>
              </a:rPr>
              <a:t>Nofal</a:t>
            </a:r>
            <a:r>
              <a:rPr lang="en-US" baseline="0" dirty="0" smtClean="0">
                <a:solidFill>
                  <a:schemeClr val="tx1"/>
                </a:solidFill>
              </a:rPr>
              <a:t> who forwarded our weekly communications to the Board of Trustees)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0091E880-45B1-4920-88D3-08D08FF47BDB}" type="slidenum">
              <a:rPr lang="en-US" smtClean="0"/>
              <a:pPr/>
              <a:t>12</a:t>
            </a:fld>
            <a:endParaRPr lang="en-US"/>
          </a:p>
        </p:txBody>
      </p:sp>
    </p:spTree>
    <p:extLst>
      <p:ext uri="{BB962C8B-B14F-4D97-AF65-F5344CB8AC3E}">
        <p14:creationId xmlns:p14="http://schemas.microsoft.com/office/powerpoint/2010/main" val="1610556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a:t>
            </a:r>
            <a:endParaRPr lang="en-US" dirty="0"/>
          </a:p>
        </p:txBody>
      </p:sp>
      <p:sp>
        <p:nvSpPr>
          <p:cNvPr id="4" name="Slide Number Placeholder 3"/>
          <p:cNvSpPr>
            <a:spLocks noGrp="1"/>
          </p:cNvSpPr>
          <p:nvPr>
            <p:ph type="sldNum" sz="quarter" idx="10"/>
          </p:nvPr>
        </p:nvSpPr>
        <p:spPr/>
        <p:txBody>
          <a:bodyPr/>
          <a:lstStyle/>
          <a:p>
            <a:fld id="{70BF45F5-1D9D-4A77-AF1C-88742E2D8248}" type="slidenum">
              <a:rPr lang="en-US" smtClean="0"/>
              <a:t>13</a:t>
            </a:fld>
            <a:endParaRPr lang="en-US"/>
          </a:p>
        </p:txBody>
      </p:sp>
    </p:spTree>
    <p:extLst>
      <p:ext uri="{BB962C8B-B14F-4D97-AF65-F5344CB8AC3E}">
        <p14:creationId xmlns:p14="http://schemas.microsoft.com/office/powerpoint/2010/main" val="147709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ABS Programs Map as at January 9, 2014</a:t>
            </a:r>
            <a:endParaRPr lang="en-US" dirty="0"/>
          </a:p>
        </p:txBody>
      </p:sp>
      <p:sp>
        <p:nvSpPr>
          <p:cNvPr id="4" name="Slide Number Placeholder 3"/>
          <p:cNvSpPr>
            <a:spLocks noGrp="1"/>
          </p:cNvSpPr>
          <p:nvPr>
            <p:ph type="sldNum" sz="quarter" idx="10"/>
          </p:nvPr>
        </p:nvSpPr>
        <p:spPr/>
        <p:txBody>
          <a:bodyPr/>
          <a:lstStyle/>
          <a:p>
            <a:fld id="{0091E880-45B1-4920-88D3-08D08FF47BDB}" type="slidenum">
              <a:rPr lang="en-US" smtClean="0"/>
              <a:pPr/>
              <a:t>2</a:t>
            </a:fld>
            <a:endParaRPr lang="en-US"/>
          </a:p>
        </p:txBody>
      </p:sp>
    </p:spTree>
    <p:extLst>
      <p:ext uri="{BB962C8B-B14F-4D97-AF65-F5344CB8AC3E}">
        <p14:creationId xmlns:p14="http://schemas.microsoft.com/office/powerpoint/2010/main" val="1329127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Preliminary figures</a:t>
            </a:r>
            <a:r>
              <a:rPr lang="en-US" baseline="0" dirty="0" smtClean="0"/>
              <a:t> as of December 31, 2013</a:t>
            </a:r>
            <a:endParaRPr lang="en-US" dirty="0" smtClean="0"/>
          </a:p>
        </p:txBody>
      </p:sp>
      <p:sp>
        <p:nvSpPr>
          <p:cNvPr id="4" name="Slide Number Placeholder 3"/>
          <p:cNvSpPr>
            <a:spLocks noGrp="1"/>
          </p:cNvSpPr>
          <p:nvPr>
            <p:ph type="sldNum" sz="quarter" idx="10"/>
          </p:nvPr>
        </p:nvSpPr>
        <p:spPr/>
        <p:txBody>
          <a:bodyPr/>
          <a:lstStyle/>
          <a:p>
            <a:fld id="{0091E880-45B1-4920-88D3-08D08FF47BDB}" type="slidenum">
              <a:rPr lang="en-US" smtClean="0"/>
              <a:pPr/>
              <a:t>3</a:t>
            </a:fld>
            <a:endParaRPr lang="en-US"/>
          </a:p>
        </p:txBody>
      </p:sp>
    </p:spTree>
    <p:extLst>
      <p:ext uri="{BB962C8B-B14F-4D97-AF65-F5344CB8AC3E}">
        <p14:creationId xmlns:p14="http://schemas.microsoft.com/office/powerpoint/2010/main" val="1568298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smtClean="0">
                <a:solidFill>
                  <a:schemeClr val="tx1"/>
                </a:solidFill>
                <a:latin typeface="+mn-lt"/>
                <a:ea typeface="+mn-ea"/>
                <a:cs typeface="+mn-cs"/>
              </a:rPr>
              <a:t>INTRODUCTION</a:t>
            </a:r>
          </a:p>
          <a:p>
            <a:r>
              <a:rPr lang="en-US" sz="1200" kern="1200" baseline="0" dirty="0" smtClean="0">
                <a:solidFill>
                  <a:schemeClr val="tx1"/>
                </a:solidFill>
                <a:latin typeface="+mn-lt"/>
                <a:ea typeface="+mn-ea"/>
                <a:cs typeface="+mn-cs"/>
              </a:rPr>
              <a:t>Since May 2012, the GSM EVP’s has been communicating on a regular basis with key audiences in order to inform, enthrall and activate them with stories about our projects and programs and the diligent Scripture outreach work undertaken by of our Community of Practice. </a:t>
            </a:r>
          </a:p>
        </p:txBody>
      </p:sp>
      <p:sp>
        <p:nvSpPr>
          <p:cNvPr id="4" name="Slide Number Placeholder 3"/>
          <p:cNvSpPr>
            <a:spLocks noGrp="1"/>
          </p:cNvSpPr>
          <p:nvPr>
            <p:ph type="sldNum" sz="quarter" idx="10"/>
          </p:nvPr>
        </p:nvSpPr>
        <p:spPr/>
        <p:txBody>
          <a:bodyPr/>
          <a:lstStyle/>
          <a:p>
            <a:fld id="{70BF45F5-1D9D-4A77-AF1C-88742E2D8248}" type="slidenum">
              <a:rPr lang="en-US" smtClean="0"/>
              <a:t>4</a:t>
            </a:fld>
            <a:endParaRPr lang="en-US"/>
          </a:p>
        </p:txBody>
      </p:sp>
    </p:spTree>
    <p:extLst>
      <p:ext uri="{BB962C8B-B14F-4D97-AF65-F5344CB8AC3E}">
        <p14:creationId xmlns:p14="http://schemas.microsoft.com/office/powerpoint/2010/main" val="1492549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of April 11, GSM</a:t>
            </a:r>
            <a:r>
              <a:rPr lang="en-US" sz="1200" kern="1200" baseline="0" dirty="0" smtClean="0">
                <a:solidFill>
                  <a:schemeClr val="tx1"/>
                </a:solidFill>
                <a:effectLst/>
                <a:latin typeface="+mn-lt"/>
                <a:ea typeface="+mn-ea"/>
                <a:cs typeface="+mn-cs"/>
              </a:rPr>
              <a:t> Communications is now housed with Drew’s team, and all stories go out in the president’s name instead of Bob’s.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F45F5-1D9D-4A77-AF1C-88742E2D8248}" type="slidenum">
              <a:rPr lang="en-US" smtClean="0"/>
              <a:t>5</a:t>
            </a:fld>
            <a:endParaRPr lang="en-US"/>
          </a:p>
        </p:txBody>
      </p:sp>
    </p:spTree>
    <p:extLst>
      <p:ext uri="{BB962C8B-B14F-4D97-AF65-F5344CB8AC3E}">
        <p14:creationId xmlns:p14="http://schemas.microsoft.com/office/powerpoint/2010/main" val="461713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Quick reminder of how we have been communicating since </a:t>
            </a:r>
            <a:r>
              <a:rPr lang="en-US" sz="1200" kern="1200" baseline="0" dirty="0" smtClean="0">
                <a:solidFill>
                  <a:schemeClr val="tx1"/>
                </a:solidFill>
                <a:effectLst/>
                <a:latin typeface="+mn-lt"/>
                <a:ea typeface="+mn-ea"/>
                <a:cs typeface="+mn-cs"/>
              </a:rPr>
              <a:t>May 2012.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Each Thursday the GSM EVP would</a:t>
            </a:r>
            <a:r>
              <a:rPr lang="en-US" sz="1200" kern="1200" baseline="0" dirty="0" smtClean="0">
                <a:solidFill>
                  <a:schemeClr val="tx1"/>
                </a:solidFill>
                <a:effectLst/>
                <a:latin typeface="+mn-lt"/>
                <a:ea typeface="+mn-ea"/>
                <a:cs typeface="+mn-cs"/>
              </a:rPr>
              <a:t> write to </a:t>
            </a:r>
            <a:r>
              <a:rPr lang="en-US" sz="1200" kern="1200" dirty="0" smtClean="0">
                <a:solidFill>
                  <a:schemeClr val="tx1"/>
                </a:solidFill>
                <a:effectLst/>
                <a:latin typeface="+mn-lt"/>
                <a:ea typeface="+mn-ea"/>
                <a:cs typeface="+mn-cs"/>
              </a:rPr>
              <a:t>his target audience via a brief e-mail newsletter that GSM Operations would send out in his name.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F45F5-1D9D-4A77-AF1C-88742E2D8248}" type="slidenum">
              <a:rPr lang="en-US" smtClean="0"/>
              <a:t>6</a:t>
            </a:fld>
            <a:endParaRPr lang="en-US"/>
          </a:p>
        </p:txBody>
      </p:sp>
    </p:spTree>
    <p:extLst>
      <p:ext uri="{BB962C8B-B14F-4D97-AF65-F5344CB8AC3E}">
        <p14:creationId xmlns:p14="http://schemas.microsoft.com/office/powerpoint/2010/main" val="461713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Here was his </a:t>
            </a:r>
            <a:r>
              <a:rPr lang="en-US" sz="1200" kern="1200" dirty="0" smtClean="0">
                <a:solidFill>
                  <a:schemeClr val="tx1"/>
                </a:solidFill>
                <a:effectLst/>
                <a:latin typeface="+mn-lt"/>
                <a:ea typeface="+mn-ea"/>
                <a:cs typeface="+mn-cs"/>
              </a:rPr>
              <a:t>audience: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Primary Audience:  63 people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19 x ABS Board of Trustees (via Kim Nofal).</a:t>
            </a:r>
            <a:endParaRPr lang="en-US" dirty="0" smtClean="0">
              <a:effectLst/>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44 x Community of Practice (ministry partners, alliance partners, Church leaders, para-church leaders, Bible Society leaders)</a:t>
            </a:r>
          </a:p>
          <a:p>
            <a:pPr lvl="0"/>
            <a:endParaRPr lang="en-US" dirty="0" smtClean="0">
              <a:effectLst/>
            </a:endParaRPr>
          </a:p>
          <a:p>
            <a:r>
              <a:rPr lang="en-US" sz="1200" b="1" kern="1200" dirty="0" smtClean="0">
                <a:solidFill>
                  <a:schemeClr val="tx1"/>
                </a:solidFill>
                <a:effectLst/>
                <a:latin typeface="+mn-lt"/>
                <a:ea typeface="+mn-ea"/>
                <a:cs typeface="+mn-cs"/>
              </a:rPr>
              <a:t>Secondary Audience:  193 people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193 x All ABS Staff</a:t>
            </a:r>
            <a:endParaRPr lang="en-US" dirty="0" smtClean="0">
              <a:effectLst/>
            </a:endParaRPr>
          </a:p>
          <a:p>
            <a:pPr lvl="0"/>
            <a:r>
              <a:rPr lang="en-US" sz="1200" kern="1200" dirty="0" smtClean="0">
                <a:solidFill>
                  <a:schemeClr val="tx1"/>
                </a:solidFill>
                <a:effectLst/>
                <a:latin typeface="+mn-lt"/>
                <a:ea typeface="+mn-ea"/>
                <a:cs typeface="+mn-cs"/>
              </a:rPr>
              <a:t>of which 10 were  Philanthropic Advisors (for major donors)</a:t>
            </a:r>
          </a:p>
          <a:p>
            <a:pPr lvl="0"/>
            <a:endParaRPr lang="en-US" dirty="0" smtClean="0">
              <a:effectLst/>
            </a:endParaRPr>
          </a:p>
          <a:p>
            <a:r>
              <a:rPr lang="en-US" sz="1200" b="1" kern="1200" dirty="0" smtClean="0">
                <a:solidFill>
                  <a:schemeClr val="tx1"/>
                </a:solidFill>
                <a:effectLst/>
                <a:latin typeface="+mn-lt"/>
                <a:ea typeface="+mn-ea"/>
                <a:cs typeface="+mn-cs"/>
              </a:rPr>
              <a:t>Tertiary Audience:  9 people</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8 x MasterWorks (for direct mail fundraising campaigns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1 x DeMoss Group (for public relations releases)</a:t>
            </a:r>
            <a:endParaRPr lang="en-US" dirty="0"/>
          </a:p>
        </p:txBody>
      </p:sp>
      <p:sp>
        <p:nvSpPr>
          <p:cNvPr id="4" name="Slide Number Placeholder 3"/>
          <p:cNvSpPr>
            <a:spLocks noGrp="1"/>
          </p:cNvSpPr>
          <p:nvPr>
            <p:ph type="sldNum" sz="quarter" idx="10"/>
          </p:nvPr>
        </p:nvSpPr>
        <p:spPr/>
        <p:txBody>
          <a:bodyPr/>
          <a:lstStyle/>
          <a:p>
            <a:fld id="{70BF45F5-1D9D-4A77-AF1C-88742E2D8248}" type="slidenum">
              <a:rPr lang="en-US" smtClean="0"/>
              <a:t>7</a:t>
            </a:fld>
            <a:endParaRPr lang="en-US"/>
          </a:p>
        </p:txBody>
      </p:sp>
    </p:spTree>
    <p:extLst>
      <p:ext uri="{BB962C8B-B14F-4D97-AF65-F5344CB8AC3E}">
        <p14:creationId xmlns:p14="http://schemas.microsoft.com/office/powerpoint/2010/main" val="1385702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story leads were</a:t>
            </a:r>
            <a:r>
              <a:rPr lang="en-US" sz="1200" kern="1200" baseline="0" dirty="0" smtClean="0">
                <a:solidFill>
                  <a:schemeClr val="tx1"/>
                </a:solidFill>
                <a:effectLst/>
                <a:latin typeface="+mn-lt"/>
                <a:ea typeface="+mn-ea"/>
                <a:cs typeface="+mn-cs"/>
              </a:rPr>
              <a:t> sent to GSM Operations by </a:t>
            </a:r>
            <a:r>
              <a:rPr lang="en-US" sz="1200" kern="1200" dirty="0" smtClean="0">
                <a:solidFill>
                  <a:schemeClr val="tx1"/>
                </a:solidFill>
                <a:effectLst/>
                <a:latin typeface="+mn-lt"/>
                <a:ea typeface="+mn-ea"/>
                <a:cs typeface="+mn-cs"/>
              </a:rPr>
              <a:t>ABS’s 13 Story ambassadors... </a:t>
            </a: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baseline="0" dirty="0" smtClean="0">
                <a:solidFill>
                  <a:schemeClr val="tx1"/>
                </a:solidFill>
                <a:latin typeface="+mn-lt"/>
                <a:ea typeface="+mn-ea"/>
                <a:cs typeface="+mn-cs"/>
              </a:rPr>
              <a:t>Although these folks no longer send stories to GSM Operations, we have recommended that Drew and his team to continue working closely with them for raw and draft stories as they are the subject matter experts for their ministry units.</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0BF45F5-1D9D-4A77-AF1C-88742E2D8248}" type="slidenum">
              <a:rPr lang="en-US" smtClean="0"/>
              <a:t>8</a:t>
            </a:fld>
            <a:endParaRPr lang="en-US"/>
          </a:p>
        </p:txBody>
      </p:sp>
    </p:spTree>
    <p:extLst>
      <p:ext uri="{BB962C8B-B14F-4D97-AF65-F5344CB8AC3E}">
        <p14:creationId xmlns:p14="http://schemas.microsoft.com/office/powerpoint/2010/main" val="233444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smtClean="0">
                <a:solidFill>
                  <a:schemeClr val="tx1"/>
                </a:solidFill>
                <a:latin typeface="+mn-lt"/>
                <a:ea typeface="+mn-ea"/>
                <a:cs typeface="+mn-cs"/>
              </a:rPr>
              <a:t>COMMUNICATION VEHICLES &amp; FREQUENCY </a:t>
            </a:r>
          </a:p>
          <a:p>
            <a:r>
              <a:rPr lang="en-US" sz="1200" kern="1200" baseline="0" dirty="0" smtClean="0">
                <a:solidFill>
                  <a:schemeClr val="tx1"/>
                </a:solidFill>
                <a:latin typeface="+mn-lt"/>
                <a:ea typeface="+mn-ea"/>
                <a:cs typeface="+mn-cs"/>
              </a:rPr>
              <a:t>So each week the audiences received one e-mail newsletter titled the </a:t>
            </a:r>
            <a:r>
              <a:rPr lang="en-US" sz="1200" b="1" kern="1200" baseline="0" dirty="0" smtClean="0">
                <a:solidFill>
                  <a:schemeClr val="tx1"/>
                </a:solidFill>
                <a:latin typeface="+mn-lt"/>
                <a:ea typeface="+mn-ea"/>
                <a:cs typeface="+mn-cs"/>
              </a:rPr>
              <a:t>ABS News Briefing </a:t>
            </a:r>
            <a:r>
              <a:rPr lang="en-US" sz="1200" b="0" kern="1200" baseline="0" dirty="0" smtClean="0">
                <a:solidFill>
                  <a:schemeClr val="tx1"/>
                </a:solidFill>
                <a:latin typeface="+mn-lt"/>
                <a:ea typeface="+mn-ea"/>
                <a:cs typeface="+mn-cs"/>
              </a:rPr>
              <a:t>in the name of the GSM EVP via an online e-mail marketing software. This contains links to stories in the form of </a:t>
            </a:r>
            <a:r>
              <a:rPr lang="en-US" sz="1200" kern="1200" dirty="0" smtClean="0">
                <a:solidFill>
                  <a:schemeClr val="tx1"/>
                </a:solidFill>
                <a:effectLst/>
                <a:latin typeface="+mn-lt"/>
                <a:ea typeface="+mn-ea"/>
                <a:cs typeface="+mn-cs"/>
              </a:rPr>
              <a:t>one or more of the following communication vehicles:</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MINISTRY NEWS</a:t>
            </a:r>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MINISTRY PROFILE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MINISTRY BLOG</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F45F5-1D9D-4A77-AF1C-88742E2D8248}" type="slidenum">
              <a:rPr lang="en-US" smtClean="0"/>
              <a:t>9</a:t>
            </a:fld>
            <a:endParaRPr lang="en-US"/>
          </a:p>
        </p:txBody>
      </p:sp>
    </p:spTree>
    <p:extLst>
      <p:ext uri="{BB962C8B-B14F-4D97-AF65-F5344CB8AC3E}">
        <p14:creationId xmlns:p14="http://schemas.microsoft.com/office/powerpoint/2010/main" val="2755138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AAB1EF40-2869-43C3-9536-80E64A1D02DD}" type="datetimeFigureOut">
              <a:rPr lang="en-US" smtClean="0"/>
              <a:t>8/6/2015</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857600BE-D87B-4914-93F3-FA772CCA3D67}" type="slidenum">
              <a:rPr lang="en-US" smtClean="0"/>
              <a:t>‹#›</a:t>
            </a:fld>
            <a:endParaRPr lang="en-US"/>
          </a:p>
        </p:txBody>
      </p:sp>
    </p:spTree>
    <p:extLst>
      <p:ext uri="{BB962C8B-B14F-4D97-AF65-F5344CB8AC3E}">
        <p14:creationId xmlns:p14="http://schemas.microsoft.com/office/powerpoint/2010/main" val="1904248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B1EF40-2869-43C3-9536-80E64A1D02DD}" type="datetimeFigureOut">
              <a:rPr lang="en-US" smtClean="0"/>
              <a:t>8/6/2015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600BE-D87B-4914-93F3-FA772CCA3D67}" type="slidenum">
              <a:rPr lang="en-US" smtClean="0"/>
              <a:t>‹#›</a:t>
            </a:fld>
            <a:endParaRPr lang="en-US"/>
          </a:p>
        </p:txBody>
      </p:sp>
    </p:spTree>
    <p:extLst>
      <p:ext uri="{BB962C8B-B14F-4D97-AF65-F5344CB8AC3E}">
        <p14:creationId xmlns:p14="http://schemas.microsoft.com/office/powerpoint/2010/main" val="2544979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B1EF40-2869-43C3-9536-80E64A1D02DD}" type="datetimeFigureOut">
              <a:rPr lang="en-US" smtClean="0"/>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600BE-D87B-4914-93F3-FA772CCA3D67}" type="slidenum">
              <a:rPr lang="en-US" smtClean="0"/>
              <a:t>‹#›</a:t>
            </a:fld>
            <a:endParaRPr lang="en-US"/>
          </a:p>
        </p:txBody>
      </p:sp>
    </p:spTree>
    <p:extLst>
      <p:ext uri="{BB962C8B-B14F-4D97-AF65-F5344CB8AC3E}">
        <p14:creationId xmlns:p14="http://schemas.microsoft.com/office/powerpoint/2010/main" val="3966281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B1EF40-2869-43C3-9536-80E64A1D02DD}" type="datetimeFigureOut">
              <a:rPr lang="en-US" smtClean="0"/>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600BE-D87B-4914-93F3-FA772CCA3D67}" type="slidenum">
              <a:rPr lang="en-US" smtClean="0"/>
              <a:t>‹#›</a:t>
            </a:fld>
            <a:endParaRPr lang="en-US"/>
          </a:p>
        </p:txBody>
      </p:sp>
    </p:spTree>
    <p:extLst>
      <p:ext uri="{BB962C8B-B14F-4D97-AF65-F5344CB8AC3E}">
        <p14:creationId xmlns:p14="http://schemas.microsoft.com/office/powerpoint/2010/main" val="1568548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B1EF40-2869-43C3-9536-80E64A1D02DD}" type="datetimeFigureOut">
              <a:rPr lang="en-US" smtClean="0"/>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600BE-D87B-4914-93F3-FA772CCA3D67}" type="slidenum">
              <a:rPr lang="en-US" smtClean="0"/>
              <a:t>‹#›</a:t>
            </a:fld>
            <a:endParaRPr lang="en-US"/>
          </a:p>
        </p:txBody>
      </p:sp>
    </p:spTree>
    <p:extLst>
      <p:ext uri="{BB962C8B-B14F-4D97-AF65-F5344CB8AC3E}">
        <p14:creationId xmlns:p14="http://schemas.microsoft.com/office/powerpoint/2010/main" val="3002776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B1EF40-2869-43C3-9536-80E64A1D02DD}" type="datetimeFigureOut">
              <a:rPr lang="en-US" smtClean="0"/>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600BE-D87B-4914-93F3-FA772CCA3D67}" type="slidenum">
              <a:rPr lang="en-US" smtClean="0"/>
              <a:t>‹#›</a:t>
            </a:fld>
            <a:endParaRPr lang="en-US"/>
          </a:p>
        </p:txBody>
      </p:sp>
    </p:spTree>
    <p:extLst>
      <p:ext uri="{BB962C8B-B14F-4D97-AF65-F5344CB8AC3E}">
        <p14:creationId xmlns:p14="http://schemas.microsoft.com/office/powerpoint/2010/main" val="3613667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B1EF40-2869-43C3-9536-80E64A1D02DD}" type="datetimeFigureOut">
              <a:rPr lang="en-US" smtClean="0"/>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600BE-D87B-4914-93F3-FA772CCA3D67}" type="slidenum">
              <a:rPr lang="en-US" smtClean="0"/>
              <a:t>‹#›</a:t>
            </a:fld>
            <a:endParaRPr lang="en-US"/>
          </a:p>
        </p:txBody>
      </p:sp>
    </p:spTree>
    <p:extLst>
      <p:ext uri="{BB962C8B-B14F-4D97-AF65-F5344CB8AC3E}">
        <p14:creationId xmlns:p14="http://schemas.microsoft.com/office/powerpoint/2010/main" val="227425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B1EF40-2869-43C3-9536-80E64A1D02DD}" type="datetimeFigureOut">
              <a:rPr lang="en-US" smtClean="0"/>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600BE-D87B-4914-93F3-FA772CCA3D67}"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526569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B1EF40-2869-43C3-9536-80E64A1D02DD}" type="datetimeFigureOut">
              <a:rPr lang="en-US" smtClean="0"/>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600BE-D87B-4914-93F3-FA772CCA3D67}" type="slidenum">
              <a:rPr lang="en-US" smtClean="0"/>
              <a:t>‹#›</a:t>
            </a:fld>
            <a:endParaRPr lang="en-US"/>
          </a:p>
        </p:txBody>
      </p:sp>
    </p:spTree>
    <p:extLst>
      <p:ext uri="{BB962C8B-B14F-4D97-AF65-F5344CB8AC3E}">
        <p14:creationId xmlns:p14="http://schemas.microsoft.com/office/powerpoint/2010/main" val="3579272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B1EF40-2869-43C3-9536-80E64A1D02DD}" type="datetimeFigureOut">
              <a:rPr lang="en-US" smtClean="0"/>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600BE-D87B-4914-93F3-FA772CCA3D67}" type="slidenum">
              <a:rPr lang="en-US" smtClean="0"/>
              <a:t>‹#›</a:t>
            </a:fld>
            <a:endParaRPr lang="en-US"/>
          </a:p>
        </p:txBody>
      </p:sp>
    </p:spTree>
    <p:extLst>
      <p:ext uri="{BB962C8B-B14F-4D97-AF65-F5344CB8AC3E}">
        <p14:creationId xmlns:p14="http://schemas.microsoft.com/office/powerpoint/2010/main" val="1677312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B1EF40-2869-43C3-9536-80E64A1D02DD}" type="datetimeFigureOut">
              <a:rPr lang="en-US" smtClean="0"/>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600BE-D87B-4914-93F3-FA772CCA3D67}" type="slidenum">
              <a:rPr lang="en-US" smtClean="0"/>
              <a:t>‹#›</a:t>
            </a:fld>
            <a:endParaRPr lang="en-US"/>
          </a:p>
        </p:txBody>
      </p:sp>
    </p:spTree>
    <p:extLst>
      <p:ext uri="{BB962C8B-B14F-4D97-AF65-F5344CB8AC3E}">
        <p14:creationId xmlns:p14="http://schemas.microsoft.com/office/powerpoint/2010/main" val="91510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AB1EF40-2869-43C3-9536-80E64A1D02DD}" type="datetimeFigureOut">
              <a:rPr lang="en-US" smtClean="0"/>
              <a:t>8/6/2015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600BE-D87B-4914-93F3-FA772CCA3D67}" type="slidenum">
              <a:rPr lang="en-US" smtClean="0"/>
              <a:t>‹#›</a:t>
            </a:fld>
            <a:endParaRPr lang="en-US"/>
          </a:p>
        </p:txBody>
      </p:sp>
    </p:spTree>
    <p:extLst>
      <p:ext uri="{BB962C8B-B14F-4D97-AF65-F5344CB8AC3E}">
        <p14:creationId xmlns:p14="http://schemas.microsoft.com/office/powerpoint/2010/main" val="931109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B1EF40-2869-43C3-9536-80E64A1D02DD}" type="datetimeFigureOut">
              <a:rPr lang="en-US" smtClean="0"/>
              <a:t>8/6/2015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7600BE-D87B-4914-93F3-FA772CCA3D67}" type="slidenum">
              <a:rPr lang="en-US" smtClean="0"/>
              <a:t>‹#›</a:t>
            </a:fld>
            <a:endParaRPr lang="en-US"/>
          </a:p>
        </p:txBody>
      </p:sp>
    </p:spTree>
    <p:extLst>
      <p:ext uri="{BB962C8B-B14F-4D97-AF65-F5344CB8AC3E}">
        <p14:creationId xmlns:p14="http://schemas.microsoft.com/office/powerpoint/2010/main" val="1194676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AB1EF40-2869-43C3-9536-80E64A1D02DD}" type="datetimeFigureOut">
              <a:rPr lang="en-US" smtClean="0"/>
              <a:t>8/6/2015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7600BE-D87B-4914-93F3-FA772CCA3D67}" type="slidenum">
              <a:rPr lang="en-US" smtClean="0"/>
              <a:t>‹#›</a:t>
            </a:fld>
            <a:endParaRPr lang="en-US"/>
          </a:p>
        </p:txBody>
      </p:sp>
    </p:spTree>
    <p:extLst>
      <p:ext uri="{BB962C8B-B14F-4D97-AF65-F5344CB8AC3E}">
        <p14:creationId xmlns:p14="http://schemas.microsoft.com/office/powerpoint/2010/main" val="1260066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AAB1EF40-2869-43C3-9536-80E64A1D02DD}" type="datetimeFigureOut">
              <a:rPr lang="en-US" smtClean="0"/>
              <a:t>8/6/2015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7600BE-D87B-4914-93F3-FA772CCA3D67}" type="slidenum">
              <a:rPr lang="en-US" smtClean="0"/>
              <a:t>‹#›</a:t>
            </a:fld>
            <a:endParaRPr lang="en-US"/>
          </a:p>
        </p:txBody>
      </p:sp>
    </p:spTree>
    <p:extLst>
      <p:ext uri="{BB962C8B-B14F-4D97-AF65-F5344CB8AC3E}">
        <p14:creationId xmlns:p14="http://schemas.microsoft.com/office/powerpoint/2010/main" val="133895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B1EF40-2869-43C3-9536-80E64A1D02DD}" type="datetimeFigureOut">
              <a:rPr lang="en-US" smtClean="0"/>
              <a:t>8/6/2015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600BE-D87B-4914-93F3-FA772CCA3D67}" type="slidenum">
              <a:rPr lang="en-US" smtClean="0"/>
              <a:t>‹#›</a:t>
            </a:fld>
            <a:endParaRPr lang="en-US"/>
          </a:p>
        </p:txBody>
      </p:sp>
    </p:spTree>
    <p:extLst>
      <p:ext uri="{BB962C8B-B14F-4D97-AF65-F5344CB8AC3E}">
        <p14:creationId xmlns:p14="http://schemas.microsoft.com/office/powerpoint/2010/main" val="357862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B1EF40-2869-43C3-9536-80E64A1D02DD}" type="datetimeFigureOut">
              <a:rPr lang="en-US" smtClean="0"/>
              <a:t>8/6/2015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600BE-D87B-4914-93F3-FA772CCA3D67}" type="slidenum">
              <a:rPr lang="en-US" smtClean="0"/>
              <a:t>‹#›</a:t>
            </a:fld>
            <a:endParaRPr lang="en-US"/>
          </a:p>
        </p:txBody>
      </p:sp>
    </p:spTree>
    <p:extLst>
      <p:ext uri="{BB962C8B-B14F-4D97-AF65-F5344CB8AC3E}">
        <p14:creationId xmlns:p14="http://schemas.microsoft.com/office/powerpoint/2010/main" val="2500377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AB1EF40-2869-43C3-9536-80E64A1D02DD}" type="datetimeFigureOut">
              <a:rPr lang="en-US" smtClean="0"/>
              <a:t>8/6/2015</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57600BE-D87B-4914-93F3-FA772CCA3D67}" type="slidenum">
              <a:rPr lang="en-US" smtClean="0"/>
              <a:t>‹#›</a:t>
            </a:fld>
            <a:endParaRPr lang="en-US"/>
          </a:p>
        </p:txBody>
      </p:sp>
    </p:spTree>
    <p:extLst>
      <p:ext uri="{BB962C8B-B14F-4D97-AF65-F5344CB8AC3E}">
        <p14:creationId xmlns:p14="http://schemas.microsoft.com/office/powerpoint/2010/main" val="748659697"/>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99759" y="2140598"/>
            <a:ext cx="5952340" cy="1020762"/>
          </a:xfrm>
        </p:spPr>
        <p:txBody>
          <a:bodyPr>
            <a:noAutofit/>
          </a:bodyPr>
          <a:lstStyle/>
          <a:p>
            <a:r>
              <a:rPr lang="en-US" sz="6700" dirty="0" smtClean="0">
                <a:latin typeface="+mn-lt"/>
              </a:rPr>
              <a:t>80/20 </a:t>
            </a:r>
            <a:r>
              <a:rPr lang="en-US" sz="6700" cap="none" dirty="0" smtClean="0">
                <a:latin typeface="+mn-lt"/>
              </a:rPr>
              <a:t>MEETING</a:t>
            </a:r>
            <a:endParaRPr lang="en-US" sz="6700" cap="none" dirty="0">
              <a:latin typeface="+mn-lt"/>
            </a:endParaRPr>
          </a:p>
        </p:txBody>
      </p:sp>
      <p:sp>
        <p:nvSpPr>
          <p:cNvPr id="3" name="Subtitle 2"/>
          <p:cNvSpPr>
            <a:spLocks noGrp="1"/>
          </p:cNvSpPr>
          <p:nvPr>
            <p:ph type="subTitle" idx="1"/>
          </p:nvPr>
        </p:nvSpPr>
        <p:spPr>
          <a:xfrm>
            <a:off x="4383964" y="4589036"/>
            <a:ext cx="7505713" cy="841287"/>
          </a:xfrm>
        </p:spPr>
        <p:txBody>
          <a:bodyPr>
            <a:noAutofit/>
          </a:bodyPr>
          <a:lstStyle/>
          <a:p>
            <a:r>
              <a:rPr lang="en-US" sz="5400" dirty="0" smtClean="0">
                <a:solidFill>
                  <a:schemeClr val="accent1">
                    <a:lumMod val="20000"/>
                    <a:lumOff val="80000"/>
                  </a:schemeClr>
                </a:solidFill>
              </a:rPr>
              <a:t>GSM </a:t>
            </a:r>
            <a:r>
              <a:rPr lang="en-US" sz="5400" cap="none" dirty="0" smtClean="0">
                <a:solidFill>
                  <a:schemeClr val="accent1">
                    <a:lumMod val="20000"/>
                    <a:lumOff val="80000"/>
                  </a:schemeClr>
                </a:solidFill>
              </a:rPr>
              <a:t>Operations Update</a:t>
            </a:r>
            <a:endParaRPr lang="en-US" sz="5400" cap="none" dirty="0">
              <a:solidFill>
                <a:schemeClr val="accent1">
                  <a:lumMod val="20000"/>
                  <a:lumOff val="80000"/>
                </a:schemeClr>
              </a:solidFill>
            </a:endParaRPr>
          </a:p>
        </p:txBody>
      </p:sp>
      <p:sp>
        <p:nvSpPr>
          <p:cNvPr id="6" name="AutoShape 3"/>
          <p:cNvSpPr>
            <a:spLocks noChangeAspect="1" noChangeArrowheads="1" noTextEdit="1"/>
          </p:cNvSpPr>
          <p:nvPr/>
        </p:nvSpPr>
        <p:spPr bwMode="auto">
          <a:xfrm>
            <a:off x="0" y="3175"/>
            <a:ext cx="9144000" cy="685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Subtitle 2"/>
          <p:cNvSpPr txBox="1">
            <a:spLocks/>
          </p:cNvSpPr>
          <p:nvPr/>
        </p:nvSpPr>
        <p:spPr>
          <a:xfrm>
            <a:off x="7377830" y="5430323"/>
            <a:ext cx="4388674" cy="841287"/>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r>
              <a:rPr lang="en-US" sz="4000" cap="none" dirty="0" smtClean="0"/>
              <a:t>April 15, 2014</a:t>
            </a:r>
            <a:endParaRPr lang="en-US" sz="4000" cap="none" dirty="0"/>
          </a:p>
        </p:txBody>
      </p:sp>
      <p:sp>
        <p:nvSpPr>
          <p:cNvPr id="4" name="TextBox 3"/>
          <p:cNvSpPr txBox="1"/>
          <p:nvPr/>
        </p:nvSpPr>
        <p:spPr>
          <a:xfrm>
            <a:off x="7853818" y="6175331"/>
            <a:ext cx="4108537" cy="523220"/>
          </a:xfrm>
          <a:prstGeom prst="rect">
            <a:avLst/>
          </a:prstGeom>
          <a:noFill/>
        </p:spPr>
        <p:txBody>
          <a:bodyPr wrap="square" rtlCol="0">
            <a:spAutoFit/>
          </a:bodyPr>
          <a:lstStyle/>
          <a:p>
            <a:pPr algn="ctr"/>
            <a:r>
              <a:rPr lang="en-US" sz="2800" b="1" dirty="0" smtClean="0">
                <a:solidFill>
                  <a:srgbClr val="C00000"/>
                </a:solidFill>
                <a:latin typeface="Times New Roman" panose="02020603050405020304" pitchFamily="18" charset="0"/>
                <a:cs typeface="Times New Roman" panose="02020603050405020304" pitchFamily="18" charset="0"/>
              </a:rPr>
              <a:t>[SAMPLE EXTRACT]</a:t>
            </a:r>
            <a:endParaRPr lang="en-US"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2958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24294" y="173666"/>
            <a:ext cx="6602599" cy="481220"/>
          </a:xfrm>
        </p:spPr>
        <p:txBody>
          <a:bodyPr>
            <a:normAutofit fontScale="90000"/>
          </a:bodyPr>
          <a:lstStyle/>
          <a:p>
            <a:r>
              <a:rPr lang="en-US" cap="none" dirty="0" smtClean="0"/>
              <a:t>GSM Communications:  News Briefing</a:t>
            </a:r>
            <a:endParaRPr lang="en-US" cap="none" dirty="0"/>
          </a:p>
        </p:txBody>
      </p:sp>
      <p:pic>
        <p:nvPicPr>
          <p:cNvPr id="3" name="Content Placeholder 2"/>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4441"/>
          <a:stretch/>
        </p:blipFill>
        <p:spPr>
          <a:xfrm>
            <a:off x="324294" y="936070"/>
            <a:ext cx="4625335" cy="5719914"/>
          </a:xfrm>
          <a:prstGeom prst="rect">
            <a:avLst/>
          </a:prstGeom>
          <a:ln>
            <a:noFill/>
          </a:ln>
          <a:effectLst>
            <a:outerShdw blurRad="190500" algn="tl" rotWithShape="0">
              <a:srgbClr val="000000">
                <a:alpha val="70000"/>
              </a:srgbClr>
            </a:outerShdw>
          </a:effectLst>
        </p:spPr>
      </p:pic>
      <p:sp>
        <p:nvSpPr>
          <p:cNvPr id="17" name="Title 1"/>
          <p:cNvSpPr txBox="1">
            <a:spLocks/>
          </p:cNvSpPr>
          <p:nvPr/>
        </p:nvSpPr>
        <p:spPr>
          <a:xfrm>
            <a:off x="5240080" y="2144233"/>
            <a:ext cx="4839585" cy="783265"/>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cap="none" dirty="0" smtClean="0"/>
              <a:t>Introductory paragraph</a:t>
            </a:r>
            <a:endParaRPr lang="en-US" sz="3200" cap="none" dirty="0"/>
          </a:p>
        </p:txBody>
      </p:sp>
      <p:sp>
        <p:nvSpPr>
          <p:cNvPr id="18" name="Title 1"/>
          <p:cNvSpPr txBox="1">
            <a:spLocks/>
          </p:cNvSpPr>
          <p:nvPr/>
        </p:nvSpPr>
        <p:spPr>
          <a:xfrm>
            <a:off x="5401340" y="3691372"/>
            <a:ext cx="3659371" cy="783265"/>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cap="none" dirty="0" smtClean="0"/>
              <a:t>Links to stories</a:t>
            </a:r>
            <a:endParaRPr lang="en-US" sz="3200" cap="none" dirty="0"/>
          </a:p>
        </p:txBody>
      </p:sp>
      <p:cxnSp>
        <p:nvCxnSpPr>
          <p:cNvPr id="19" name="Straight Connector 18"/>
          <p:cNvCxnSpPr/>
          <p:nvPr/>
        </p:nvCxnSpPr>
        <p:spPr>
          <a:xfrm>
            <a:off x="3646967" y="3400051"/>
            <a:ext cx="1754373" cy="395976"/>
          </a:xfrm>
          <a:prstGeom prst="line">
            <a:avLst/>
          </a:prstGeom>
          <a:ln w="28575">
            <a:solidFill>
              <a:schemeClr val="accent6">
                <a:lumMod val="75000"/>
              </a:schemeClr>
            </a:solidFill>
          </a:ln>
          <a:effectLst>
            <a:glow rad="101600">
              <a:schemeClr val="accent6">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912781" y="4120316"/>
            <a:ext cx="1327299" cy="148264"/>
          </a:xfrm>
          <a:prstGeom prst="line">
            <a:avLst/>
          </a:prstGeom>
          <a:ln w="28575">
            <a:solidFill>
              <a:srgbClr val="00B0F0"/>
            </a:solidFill>
          </a:ln>
          <a:effectLst>
            <a:glow rad="101600">
              <a:schemeClr val="accent2">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370522" y="4369981"/>
            <a:ext cx="1869558" cy="796655"/>
          </a:xfrm>
          <a:prstGeom prst="line">
            <a:avLst/>
          </a:prstGeom>
          <a:ln w="28575">
            <a:solidFill>
              <a:srgbClr val="92D050"/>
            </a:solidFill>
          </a:ln>
          <a:effectLst>
            <a:glow rad="101600">
              <a:schemeClr val="accent4">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44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685641">
            <a:off x="4314315" y="364213"/>
            <a:ext cx="4172828" cy="4959582"/>
            <a:chOff x="3745258" y="300000"/>
            <a:chExt cx="5301484" cy="6653692"/>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8483"/>
            <a:stretch/>
          </p:blipFill>
          <p:spPr>
            <a:xfrm>
              <a:off x="3745258" y="300000"/>
              <a:ext cx="5301484" cy="5590437"/>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2481" b="81705"/>
            <a:stretch/>
          </p:blipFill>
          <p:spPr>
            <a:xfrm>
              <a:off x="3747378" y="5869171"/>
              <a:ext cx="5299364" cy="1084521"/>
            </a:xfrm>
            <a:prstGeom prst="rect">
              <a:avLst/>
            </a:prstGeom>
          </p:spPr>
        </p:pic>
      </p:gr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b="14125"/>
          <a:stretch/>
        </p:blipFill>
        <p:spPr>
          <a:xfrm rot="20920096">
            <a:off x="663659" y="1006544"/>
            <a:ext cx="4345832" cy="4829613"/>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rotWithShape="1">
          <a:blip r:embed="rId6"/>
          <a:srcRect b="12505"/>
          <a:stretch/>
        </p:blipFill>
        <p:spPr>
          <a:xfrm rot="423579">
            <a:off x="7650066" y="1341346"/>
            <a:ext cx="4172935" cy="48290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3223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718" y="75158"/>
            <a:ext cx="9144000" cy="584775"/>
          </a:xfrm>
          <a:prstGeom prst="rect">
            <a:avLst/>
          </a:prstGeom>
          <a:noFill/>
        </p:spPr>
        <p:txBody>
          <a:bodyPr wrap="square" rtlCol="0">
            <a:spAutoFit/>
          </a:bodyPr>
          <a:lstStyle/>
          <a:p>
            <a:r>
              <a:rPr lang="en-US" sz="3200" b="1" dirty="0">
                <a:latin typeface="Cambria" pitchFamily="18" charset="0"/>
                <a:cs typeface="Arial" pitchFamily="34" charset="0"/>
              </a:rPr>
              <a:t>ABS News Briefing</a:t>
            </a:r>
          </a:p>
        </p:txBody>
      </p:sp>
      <p:sp>
        <p:nvSpPr>
          <p:cNvPr id="7" name="TextBox 6"/>
          <p:cNvSpPr txBox="1"/>
          <p:nvPr/>
        </p:nvSpPr>
        <p:spPr>
          <a:xfrm>
            <a:off x="183718" y="784293"/>
            <a:ext cx="2895600" cy="461665"/>
          </a:xfrm>
          <a:prstGeom prst="rect">
            <a:avLst/>
          </a:prstGeom>
          <a:noFill/>
        </p:spPr>
        <p:txBody>
          <a:bodyPr wrap="square" rtlCol="0">
            <a:spAutoFit/>
          </a:bodyPr>
          <a:lstStyle/>
          <a:p>
            <a:r>
              <a:rPr lang="en-US" sz="2400" b="1" dirty="0">
                <a:latin typeface="Cambria" pitchFamily="18" charset="0"/>
                <a:cs typeface="Arial" pitchFamily="34" charset="0"/>
              </a:rPr>
              <a:t>Audience Tracking</a:t>
            </a:r>
          </a:p>
        </p:txBody>
      </p:sp>
      <p:sp>
        <p:nvSpPr>
          <p:cNvPr id="27" name="Rectangle 26"/>
          <p:cNvSpPr/>
          <p:nvPr/>
        </p:nvSpPr>
        <p:spPr>
          <a:xfrm>
            <a:off x="1828800" y="1600200"/>
            <a:ext cx="298132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Industry Standard:</a:t>
            </a:r>
          </a:p>
        </p:txBody>
      </p:sp>
      <p:sp>
        <p:nvSpPr>
          <p:cNvPr id="28" name="Rectangle 27"/>
          <p:cNvSpPr/>
          <p:nvPr/>
        </p:nvSpPr>
        <p:spPr>
          <a:xfrm>
            <a:off x="4559076" y="1502790"/>
            <a:ext cx="3314701" cy="662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B0F0"/>
                </a:solidFill>
              </a:rPr>
              <a:t>Open rate 17.5%</a:t>
            </a:r>
          </a:p>
        </p:txBody>
      </p:sp>
      <p:sp>
        <p:nvSpPr>
          <p:cNvPr id="30" name="Rectangle 29"/>
          <p:cNvSpPr/>
          <p:nvPr/>
        </p:nvSpPr>
        <p:spPr>
          <a:xfrm>
            <a:off x="4725762" y="2154811"/>
            <a:ext cx="298132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B0F0"/>
                </a:solidFill>
              </a:rPr>
              <a:t>Click rate 2.6%</a:t>
            </a:r>
          </a:p>
        </p:txBody>
      </p:sp>
      <p:graphicFrame>
        <p:nvGraphicFramePr>
          <p:cNvPr id="9" name="Table 8"/>
          <p:cNvGraphicFramePr>
            <a:graphicFrameLocks noGrp="1"/>
          </p:cNvGraphicFramePr>
          <p:nvPr/>
        </p:nvGraphicFramePr>
        <p:xfrm>
          <a:off x="3042916" y="3076491"/>
          <a:ext cx="6347016" cy="2403377"/>
        </p:xfrm>
        <a:graphic>
          <a:graphicData uri="http://schemas.openxmlformats.org/drawingml/2006/table">
            <a:tbl>
              <a:tblPr firstRow="1" bandRow="1">
                <a:tableStyleId>{5C22544A-7EE6-4342-B048-85BDC9FD1C3A}</a:tableStyleId>
              </a:tblPr>
              <a:tblGrid>
                <a:gridCol w="3064320"/>
                <a:gridCol w="1266889"/>
                <a:gridCol w="1060767"/>
                <a:gridCol w="955040"/>
              </a:tblGrid>
              <a:tr h="475393">
                <a:tc>
                  <a:txBody>
                    <a:bodyPr/>
                    <a:lstStyle/>
                    <a:p>
                      <a:r>
                        <a:rPr lang="en-US" sz="2400" dirty="0" smtClean="0"/>
                        <a:t>Audience</a:t>
                      </a:r>
                      <a:endParaRPr lang="en-US" sz="2400" dirty="0"/>
                    </a:p>
                  </a:txBody>
                  <a:tcPr/>
                </a:tc>
                <a:tc>
                  <a:txBody>
                    <a:bodyPr/>
                    <a:lstStyle/>
                    <a:p>
                      <a:pPr algn="ctr"/>
                      <a:r>
                        <a:rPr lang="en-US" sz="2400" dirty="0" smtClean="0"/>
                        <a:t>Readers</a:t>
                      </a:r>
                      <a:endParaRPr lang="en-US" sz="2400" dirty="0"/>
                    </a:p>
                  </a:txBody>
                  <a:tcPr/>
                </a:tc>
                <a:tc>
                  <a:txBody>
                    <a:bodyPr/>
                    <a:lstStyle/>
                    <a:p>
                      <a:pPr algn="ctr"/>
                      <a:r>
                        <a:rPr lang="en-US" sz="2400" dirty="0" smtClean="0"/>
                        <a:t>Opens</a:t>
                      </a:r>
                      <a:endParaRPr lang="en-US" sz="2400" dirty="0"/>
                    </a:p>
                  </a:txBody>
                  <a:tcPr/>
                </a:tc>
                <a:tc>
                  <a:txBody>
                    <a:bodyPr/>
                    <a:lstStyle/>
                    <a:p>
                      <a:pPr algn="ctr"/>
                      <a:r>
                        <a:rPr lang="en-US" sz="2400" dirty="0" smtClean="0"/>
                        <a:t>Clicks</a:t>
                      </a:r>
                      <a:endParaRPr lang="en-US" sz="2400" dirty="0"/>
                    </a:p>
                  </a:txBody>
                  <a:tcPr/>
                </a:tc>
              </a:tr>
              <a:tr h="481996">
                <a:tc>
                  <a:txBody>
                    <a:bodyPr/>
                    <a:lstStyle/>
                    <a:p>
                      <a:r>
                        <a:rPr lang="en-US" sz="2400" dirty="0" smtClean="0"/>
                        <a:t>ABS Staff</a:t>
                      </a:r>
                      <a:endParaRPr lang="en-US" sz="2400" dirty="0"/>
                    </a:p>
                  </a:txBody>
                  <a:tcPr/>
                </a:tc>
                <a:tc>
                  <a:txBody>
                    <a:bodyPr/>
                    <a:lstStyle/>
                    <a:p>
                      <a:pPr algn="ctr"/>
                      <a:r>
                        <a:rPr lang="en-US" sz="2400" dirty="0" smtClean="0"/>
                        <a:t>193</a:t>
                      </a:r>
                      <a:endParaRPr lang="en-US" sz="2400" dirty="0"/>
                    </a:p>
                  </a:txBody>
                  <a:tcPr/>
                </a:tc>
                <a:tc>
                  <a:txBody>
                    <a:bodyPr/>
                    <a:lstStyle/>
                    <a:p>
                      <a:pPr algn="ctr"/>
                      <a:r>
                        <a:rPr lang="en-US" sz="2400" dirty="0" smtClean="0"/>
                        <a:t>45%</a:t>
                      </a:r>
                      <a:endParaRPr lang="en-US" sz="2400" dirty="0"/>
                    </a:p>
                  </a:txBody>
                  <a:tcPr/>
                </a:tc>
                <a:tc>
                  <a:txBody>
                    <a:bodyPr/>
                    <a:lstStyle/>
                    <a:p>
                      <a:pPr algn="ctr"/>
                      <a:r>
                        <a:rPr lang="en-US" sz="2400" dirty="0" smtClean="0"/>
                        <a:t>20%</a:t>
                      </a:r>
                      <a:endParaRPr lang="en-US" sz="2400" dirty="0"/>
                    </a:p>
                  </a:txBody>
                  <a:tcPr/>
                </a:tc>
              </a:tr>
              <a:tr h="481996">
                <a:tc>
                  <a:txBody>
                    <a:bodyPr/>
                    <a:lstStyle/>
                    <a:p>
                      <a:r>
                        <a:rPr lang="en-US" sz="2400" dirty="0" smtClean="0"/>
                        <a:t>Community of Practice</a:t>
                      </a:r>
                      <a:endParaRPr lang="en-US" sz="2400" dirty="0"/>
                    </a:p>
                  </a:txBody>
                  <a:tcPr/>
                </a:tc>
                <a:tc>
                  <a:txBody>
                    <a:bodyPr/>
                    <a:lstStyle/>
                    <a:p>
                      <a:pPr algn="ctr"/>
                      <a:r>
                        <a:rPr lang="en-US" sz="2400" dirty="0" smtClean="0"/>
                        <a:t>44</a:t>
                      </a:r>
                      <a:endParaRPr lang="en-US" sz="2400" dirty="0"/>
                    </a:p>
                  </a:txBody>
                  <a:tcPr/>
                </a:tc>
                <a:tc>
                  <a:txBody>
                    <a:bodyPr/>
                    <a:lstStyle/>
                    <a:p>
                      <a:pPr algn="ctr"/>
                      <a:r>
                        <a:rPr lang="en-US" sz="2400" dirty="0" smtClean="0"/>
                        <a:t>42%</a:t>
                      </a:r>
                      <a:endParaRPr lang="en-US" sz="2400" dirty="0"/>
                    </a:p>
                  </a:txBody>
                  <a:tcPr/>
                </a:tc>
                <a:tc>
                  <a:txBody>
                    <a:bodyPr/>
                    <a:lstStyle/>
                    <a:p>
                      <a:pPr algn="ctr"/>
                      <a:r>
                        <a:rPr lang="en-US" sz="2400" dirty="0" smtClean="0"/>
                        <a:t>11%</a:t>
                      </a:r>
                      <a:endParaRPr lang="en-US" sz="2400" dirty="0"/>
                    </a:p>
                  </a:txBody>
                  <a:tcPr/>
                </a:tc>
              </a:tr>
              <a:tr h="481996">
                <a:tc>
                  <a:txBody>
                    <a:bodyPr/>
                    <a:lstStyle/>
                    <a:p>
                      <a:r>
                        <a:rPr lang="en-US" sz="2400" dirty="0" err="1" smtClean="0"/>
                        <a:t>MasterWorks</a:t>
                      </a:r>
                      <a:endParaRPr lang="en-US" sz="2400" dirty="0"/>
                    </a:p>
                  </a:txBody>
                  <a:tcPr/>
                </a:tc>
                <a:tc>
                  <a:txBody>
                    <a:bodyPr/>
                    <a:lstStyle/>
                    <a:p>
                      <a:pPr algn="ctr"/>
                      <a:r>
                        <a:rPr lang="en-US" sz="2400" dirty="0" smtClean="0"/>
                        <a:t>8</a:t>
                      </a:r>
                      <a:endParaRPr lang="en-US" sz="2400" dirty="0"/>
                    </a:p>
                  </a:txBody>
                  <a:tcPr/>
                </a:tc>
                <a:tc>
                  <a:txBody>
                    <a:bodyPr/>
                    <a:lstStyle/>
                    <a:p>
                      <a:pPr algn="ctr"/>
                      <a:r>
                        <a:rPr lang="en-US" sz="2400" dirty="0" smtClean="0"/>
                        <a:t>47%</a:t>
                      </a:r>
                      <a:endParaRPr lang="en-US" sz="2400" dirty="0"/>
                    </a:p>
                  </a:txBody>
                  <a:tcPr/>
                </a:tc>
                <a:tc>
                  <a:txBody>
                    <a:bodyPr/>
                    <a:lstStyle/>
                    <a:p>
                      <a:pPr algn="ctr"/>
                      <a:r>
                        <a:rPr lang="en-US" sz="2400" dirty="0" smtClean="0"/>
                        <a:t>17%</a:t>
                      </a:r>
                      <a:endParaRPr lang="en-US" sz="2400" dirty="0"/>
                    </a:p>
                  </a:txBody>
                  <a:tcPr/>
                </a:tc>
              </a:tr>
              <a:tr h="481996">
                <a:tc>
                  <a:txBody>
                    <a:bodyPr/>
                    <a:lstStyle/>
                    <a:p>
                      <a:r>
                        <a:rPr lang="en-US" sz="2400" dirty="0" err="1" smtClean="0"/>
                        <a:t>DeMoss</a:t>
                      </a:r>
                      <a:r>
                        <a:rPr lang="en-US" sz="2400" dirty="0" smtClean="0"/>
                        <a:t> Group</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79%</a:t>
                      </a:r>
                      <a:endParaRPr lang="en-US" sz="2400" dirty="0"/>
                    </a:p>
                  </a:txBody>
                  <a:tcPr/>
                </a:tc>
                <a:tc>
                  <a:txBody>
                    <a:bodyPr/>
                    <a:lstStyle/>
                    <a:p>
                      <a:pPr algn="ctr"/>
                      <a:r>
                        <a:rPr lang="en-US" sz="2400" dirty="0" smtClean="0"/>
                        <a:t>36%</a:t>
                      </a:r>
                      <a:endParaRPr lang="en-US" sz="2400" dirty="0"/>
                    </a:p>
                  </a:txBody>
                  <a:tcPr/>
                </a:tc>
              </a:tr>
            </a:tbl>
          </a:graphicData>
        </a:graphic>
      </p:graphicFrame>
    </p:spTree>
    <p:extLst>
      <p:ext uri="{BB962C8B-B14F-4D97-AF65-F5344CB8AC3E}">
        <p14:creationId xmlns:p14="http://schemas.microsoft.com/office/powerpoint/2010/main" val="1974153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4670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4028" y="100211"/>
            <a:ext cx="9144000" cy="584775"/>
          </a:xfrm>
          <a:prstGeom prst="rect">
            <a:avLst/>
          </a:prstGeom>
          <a:noFill/>
        </p:spPr>
        <p:txBody>
          <a:bodyPr wrap="square" rtlCol="0">
            <a:spAutoFit/>
          </a:bodyPr>
          <a:lstStyle/>
          <a:p>
            <a:r>
              <a:rPr lang="en-US" sz="3200" b="1" dirty="0">
                <a:latin typeface="Cambria" pitchFamily="18" charset="0"/>
                <a:cs typeface="Arial" pitchFamily="34" charset="0"/>
              </a:rPr>
              <a:t>ABS Programs Map FY14</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833" t="7727" r="2500"/>
          <a:stretch/>
        </p:blipFill>
        <p:spPr>
          <a:xfrm>
            <a:off x="1560490" y="838200"/>
            <a:ext cx="9129486" cy="5638800"/>
          </a:xfrm>
          <a:prstGeom prst="rect">
            <a:avLst/>
          </a:prstGeom>
          <a:ln w="38100">
            <a:solidFill>
              <a:schemeClr val="tx1"/>
            </a:solidFill>
          </a:ln>
        </p:spPr>
      </p:pic>
    </p:spTree>
    <p:extLst>
      <p:ext uri="{BB962C8B-B14F-4D97-AF65-F5344CB8AC3E}">
        <p14:creationId xmlns:p14="http://schemas.microsoft.com/office/powerpoint/2010/main" val="1487093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96450" y="60278"/>
            <a:ext cx="9144000" cy="584775"/>
          </a:xfrm>
          <a:prstGeom prst="rect">
            <a:avLst/>
          </a:prstGeom>
          <a:noFill/>
        </p:spPr>
        <p:txBody>
          <a:bodyPr wrap="square" rtlCol="0">
            <a:spAutoFit/>
          </a:bodyPr>
          <a:lstStyle/>
          <a:p>
            <a:r>
              <a:rPr lang="en-US" sz="3200" b="1" dirty="0">
                <a:latin typeface="Cambria" pitchFamily="18" charset="0"/>
                <a:cs typeface="Arial" pitchFamily="34" charset="0"/>
              </a:rPr>
              <a:t>FY14 Actual </a:t>
            </a:r>
            <a:r>
              <a:rPr lang="en-US" sz="3200" b="1" dirty="0" smtClean="0">
                <a:latin typeface="Cambria" pitchFamily="18" charset="0"/>
                <a:cs typeface="Arial" pitchFamily="34" charset="0"/>
              </a:rPr>
              <a:t>Income Summary:</a:t>
            </a:r>
            <a:endParaRPr lang="en-US" sz="3200" b="1" dirty="0">
              <a:latin typeface="Cambria" pitchFamily="18" charset="0"/>
              <a:cs typeface="Arial" pitchFamily="34" charset="0"/>
            </a:endParaRPr>
          </a:p>
        </p:txBody>
      </p:sp>
      <p:pic>
        <p:nvPicPr>
          <p:cNvPr id="6" name="Picture 3"/>
          <p:cNvPicPr>
            <a:picLocks noChangeAspect="1" noChangeArrowheads="1"/>
          </p:cNvPicPr>
          <p:nvPr/>
        </p:nvPicPr>
        <p:blipFill>
          <a:blip r:embed="rId3" cstate="print"/>
          <a:srcRect t="68562" b="10869"/>
          <a:stretch>
            <a:fillRect/>
          </a:stretch>
        </p:blipFill>
        <p:spPr bwMode="auto">
          <a:xfrm>
            <a:off x="2694140" y="6388274"/>
            <a:ext cx="7124700" cy="228600"/>
          </a:xfrm>
          <a:prstGeom prst="rect">
            <a:avLst/>
          </a:prstGeom>
          <a:noFill/>
          <a:ln w="9525">
            <a:noFill/>
            <a:miter lim="800000"/>
            <a:headEnd/>
            <a:tailEnd/>
          </a:ln>
        </p:spPr>
      </p:pic>
      <p:sp>
        <p:nvSpPr>
          <p:cNvPr id="7" name="TextBox 6"/>
          <p:cNvSpPr txBox="1"/>
          <p:nvPr/>
        </p:nvSpPr>
        <p:spPr>
          <a:xfrm>
            <a:off x="6146105" y="159410"/>
            <a:ext cx="3581400" cy="461665"/>
          </a:xfrm>
          <a:prstGeom prst="rect">
            <a:avLst/>
          </a:prstGeom>
          <a:noFill/>
        </p:spPr>
        <p:txBody>
          <a:bodyPr wrap="square" rtlCol="0">
            <a:spAutoFit/>
          </a:bodyPr>
          <a:lstStyle/>
          <a:p>
            <a:r>
              <a:rPr lang="en-US" sz="2400" b="1" dirty="0">
                <a:latin typeface="Cambria" pitchFamily="18" charset="0"/>
                <a:cs typeface="Arial" pitchFamily="34" charset="0"/>
              </a:rPr>
              <a:t>As of </a:t>
            </a:r>
            <a:r>
              <a:rPr lang="en-US" sz="2400" b="1" dirty="0" smtClean="0">
                <a:latin typeface="Cambria" pitchFamily="18" charset="0"/>
                <a:cs typeface="Arial" pitchFamily="34" charset="0"/>
              </a:rPr>
              <a:t>March 31, </a:t>
            </a:r>
            <a:r>
              <a:rPr lang="en-US" sz="2400" b="1" dirty="0">
                <a:latin typeface="Cambria" pitchFamily="18" charset="0"/>
                <a:cs typeface="Arial" pitchFamily="34" charset="0"/>
              </a:rPr>
              <a:t>2014</a:t>
            </a: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969" t="22766" r="4213" b="4677"/>
          <a:stretch/>
        </p:blipFill>
        <p:spPr bwMode="auto">
          <a:xfrm>
            <a:off x="1215022" y="795365"/>
            <a:ext cx="9507257" cy="5606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3892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0400" y="4984006"/>
            <a:ext cx="9144000" cy="1020762"/>
          </a:xfrm>
        </p:spPr>
        <p:txBody>
          <a:bodyPr>
            <a:noAutofit/>
          </a:bodyPr>
          <a:lstStyle/>
          <a:p>
            <a:r>
              <a:rPr lang="en-US" sz="6700" dirty="0" smtClean="0">
                <a:latin typeface="+mn-lt"/>
              </a:rPr>
              <a:t>GSM Communications</a:t>
            </a:r>
            <a:endParaRPr lang="en-US" sz="6700" dirty="0">
              <a:latin typeface="+mn-lt"/>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790" y="2202978"/>
            <a:ext cx="3390492" cy="2260328"/>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softEdge rad="317500"/>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4273069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67" y="172209"/>
            <a:ext cx="11755311" cy="783265"/>
          </a:xfrm>
        </p:spPr>
        <p:txBody>
          <a:bodyPr>
            <a:normAutofit/>
          </a:bodyPr>
          <a:lstStyle/>
          <a:p>
            <a:r>
              <a:rPr lang="en-US" cap="none" dirty="0" smtClean="0"/>
              <a:t>GSM Communications is now news.americanbible.org</a:t>
            </a:r>
            <a:endParaRPr lang="en-US" cap="none"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327" t="11141" r="5530" b="2083"/>
          <a:stretch/>
        </p:blipFill>
        <p:spPr bwMode="auto">
          <a:xfrm>
            <a:off x="2379945" y="931868"/>
            <a:ext cx="7979079" cy="535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3177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67" y="172209"/>
            <a:ext cx="7038555" cy="783265"/>
          </a:xfrm>
        </p:spPr>
        <p:txBody>
          <a:bodyPr>
            <a:normAutofit/>
          </a:bodyPr>
          <a:lstStyle/>
          <a:p>
            <a:r>
              <a:rPr lang="en-US" cap="none" dirty="0" smtClean="0"/>
              <a:t>GSM Communication: Frequency</a:t>
            </a:r>
            <a:endParaRPr lang="en-US" cap="none" dirty="0"/>
          </a:p>
        </p:txBody>
      </p:sp>
      <p:sp>
        <p:nvSpPr>
          <p:cNvPr id="6" name="Freeform 5"/>
          <p:cNvSpPr/>
          <p:nvPr/>
        </p:nvSpPr>
        <p:spPr>
          <a:xfrm rot="21026005">
            <a:off x="6648586" y="2785380"/>
            <a:ext cx="776479" cy="467832"/>
          </a:xfrm>
          <a:custGeom>
            <a:avLst/>
            <a:gdLst>
              <a:gd name="connsiteX0" fmla="*/ 404340 w 776479"/>
              <a:gd name="connsiteY0" fmla="*/ 10632 h 574158"/>
              <a:gd name="connsiteX1" fmla="*/ 329912 w 776479"/>
              <a:gd name="connsiteY1" fmla="*/ 21265 h 574158"/>
              <a:gd name="connsiteX2" fmla="*/ 266116 w 776479"/>
              <a:gd name="connsiteY2" fmla="*/ 63795 h 574158"/>
              <a:gd name="connsiteX3" fmla="*/ 234219 w 776479"/>
              <a:gd name="connsiteY3" fmla="*/ 85060 h 574158"/>
              <a:gd name="connsiteX4" fmla="*/ 202321 w 776479"/>
              <a:gd name="connsiteY4" fmla="*/ 106325 h 574158"/>
              <a:gd name="connsiteX5" fmla="*/ 138526 w 776479"/>
              <a:gd name="connsiteY5" fmla="*/ 170121 h 574158"/>
              <a:gd name="connsiteX6" fmla="*/ 106628 w 776479"/>
              <a:gd name="connsiteY6" fmla="*/ 202019 h 574158"/>
              <a:gd name="connsiteX7" fmla="*/ 64098 w 776479"/>
              <a:gd name="connsiteY7" fmla="*/ 265814 h 574158"/>
              <a:gd name="connsiteX8" fmla="*/ 42833 w 776479"/>
              <a:gd name="connsiteY8" fmla="*/ 297712 h 574158"/>
              <a:gd name="connsiteX9" fmla="*/ 10935 w 776479"/>
              <a:gd name="connsiteY9" fmla="*/ 318977 h 574158"/>
              <a:gd name="connsiteX10" fmla="*/ 302 w 776479"/>
              <a:gd name="connsiteY10" fmla="*/ 350874 h 574158"/>
              <a:gd name="connsiteX11" fmla="*/ 10935 w 776479"/>
              <a:gd name="connsiteY11" fmla="*/ 467832 h 574158"/>
              <a:gd name="connsiteX12" fmla="*/ 127893 w 776479"/>
              <a:gd name="connsiteY12" fmla="*/ 542260 h 574158"/>
              <a:gd name="connsiteX13" fmla="*/ 191688 w 776479"/>
              <a:gd name="connsiteY13" fmla="*/ 563525 h 574158"/>
              <a:gd name="connsiteX14" fmla="*/ 234219 w 776479"/>
              <a:gd name="connsiteY14" fmla="*/ 574158 h 574158"/>
              <a:gd name="connsiteX15" fmla="*/ 414972 w 776479"/>
              <a:gd name="connsiteY15" fmla="*/ 563525 h 574158"/>
              <a:gd name="connsiteX16" fmla="*/ 468135 w 776479"/>
              <a:gd name="connsiteY16" fmla="*/ 552893 h 574158"/>
              <a:gd name="connsiteX17" fmla="*/ 585093 w 776479"/>
              <a:gd name="connsiteY17" fmla="*/ 489098 h 574158"/>
              <a:gd name="connsiteX18" fmla="*/ 606358 w 776479"/>
              <a:gd name="connsiteY18" fmla="*/ 467832 h 574158"/>
              <a:gd name="connsiteX19" fmla="*/ 670154 w 776479"/>
              <a:gd name="connsiteY19" fmla="*/ 435935 h 574158"/>
              <a:gd name="connsiteX20" fmla="*/ 691419 w 776479"/>
              <a:gd name="connsiteY20" fmla="*/ 404037 h 574158"/>
              <a:gd name="connsiteX21" fmla="*/ 723316 w 776479"/>
              <a:gd name="connsiteY21" fmla="*/ 372139 h 574158"/>
              <a:gd name="connsiteX22" fmla="*/ 744582 w 776479"/>
              <a:gd name="connsiteY22" fmla="*/ 329609 h 574158"/>
              <a:gd name="connsiteX23" fmla="*/ 765847 w 776479"/>
              <a:gd name="connsiteY23" fmla="*/ 297712 h 574158"/>
              <a:gd name="connsiteX24" fmla="*/ 776479 w 776479"/>
              <a:gd name="connsiteY24" fmla="*/ 223284 h 574158"/>
              <a:gd name="connsiteX25" fmla="*/ 744582 w 776479"/>
              <a:gd name="connsiteY25" fmla="*/ 148856 h 574158"/>
              <a:gd name="connsiteX26" fmla="*/ 712684 w 776479"/>
              <a:gd name="connsiteY26" fmla="*/ 127591 h 574158"/>
              <a:gd name="connsiteX27" fmla="*/ 659521 w 776479"/>
              <a:gd name="connsiteY27" fmla="*/ 95693 h 574158"/>
              <a:gd name="connsiteX28" fmla="*/ 585093 w 776479"/>
              <a:gd name="connsiteY28" fmla="*/ 63795 h 574158"/>
              <a:gd name="connsiteX29" fmla="*/ 553195 w 776479"/>
              <a:gd name="connsiteY29" fmla="*/ 42530 h 574158"/>
              <a:gd name="connsiteX30" fmla="*/ 489400 w 776479"/>
              <a:gd name="connsiteY30" fmla="*/ 21265 h 574158"/>
              <a:gd name="connsiteX31" fmla="*/ 457502 w 776479"/>
              <a:gd name="connsiteY31" fmla="*/ 10632 h 574158"/>
              <a:gd name="connsiteX32" fmla="*/ 425605 w 776479"/>
              <a:gd name="connsiteY32" fmla="*/ 0 h 574158"/>
              <a:gd name="connsiteX33" fmla="*/ 117261 w 776479"/>
              <a:gd name="connsiteY33" fmla="*/ 10632 h 574158"/>
              <a:gd name="connsiteX34" fmla="*/ 53465 w 776479"/>
              <a:gd name="connsiteY34" fmla="*/ 31898 h 574158"/>
              <a:gd name="connsiteX35" fmla="*/ 10935 w 776479"/>
              <a:gd name="connsiteY35" fmla="*/ 42530 h 574158"/>
              <a:gd name="connsiteX36" fmla="*/ 302 w 776479"/>
              <a:gd name="connsiteY36" fmla="*/ 53163 h 57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76479" h="574158">
                <a:moveTo>
                  <a:pt x="404340" y="10632"/>
                </a:moveTo>
                <a:cubicBezTo>
                  <a:pt x="379531" y="14176"/>
                  <a:pt x="353303" y="12269"/>
                  <a:pt x="329912" y="21265"/>
                </a:cubicBezTo>
                <a:cubicBezTo>
                  <a:pt x="306058" y="30440"/>
                  <a:pt x="287381" y="49618"/>
                  <a:pt x="266116" y="63795"/>
                </a:cubicBezTo>
                <a:lnTo>
                  <a:pt x="234219" y="85060"/>
                </a:lnTo>
                <a:cubicBezTo>
                  <a:pt x="223586" y="92148"/>
                  <a:pt x="211357" y="97289"/>
                  <a:pt x="202321" y="106325"/>
                </a:cubicBezTo>
                <a:lnTo>
                  <a:pt x="138526" y="170121"/>
                </a:lnTo>
                <a:cubicBezTo>
                  <a:pt x="127893" y="180754"/>
                  <a:pt x="114969" y="189508"/>
                  <a:pt x="106628" y="202019"/>
                </a:cubicBezTo>
                <a:lnTo>
                  <a:pt x="64098" y="265814"/>
                </a:lnTo>
                <a:cubicBezTo>
                  <a:pt x="57010" y="276447"/>
                  <a:pt x="53466" y="290624"/>
                  <a:pt x="42833" y="297712"/>
                </a:cubicBezTo>
                <a:lnTo>
                  <a:pt x="10935" y="318977"/>
                </a:lnTo>
                <a:cubicBezTo>
                  <a:pt x="7391" y="329609"/>
                  <a:pt x="302" y="339666"/>
                  <a:pt x="302" y="350874"/>
                </a:cubicBezTo>
                <a:cubicBezTo>
                  <a:pt x="302" y="390021"/>
                  <a:pt x="-2810" y="431178"/>
                  <a:pt x="10935" y="467832"/>
                </a:cubicBezTo>
                <a:cubicBezTo>
                  <a:pt x="30653" y="520414"/>
                  <a:pt x="84413" y="527766"/>
                  <a:pt x="127893" y="542260"/>
                </a:cubicBezTo>
                <a:cubicBezTo>
                  <a:pt x="127903" y="542263"/>
                  <a:pt x="191677" y="563522"/>
                  <a:pt x="191688" y="563525"/>
                </a:cubicBezTo>
                <a:lnTo>
                  <a:pt x="234219" y="574158"/>
                </a:lnTo>
                <a:cubicBezTo>
                  <a:pt x="294470" y="570614"/>
                  <a:pt x="354865" y="568989"/>
                  <a:pt x="414972" y="563525"/>
                </a:cubicBezTo>
                <a:cubicBezTo>
                  <a:pt x="432970" y="561889"/>
                  <a:pt x="451268" y="559380"/>
                  <a:pt x="468135" y="552893"/>
                </a:cubicBezTo>
                <a:cubicBezTo>
                  <a:pt x="491415" y="543939"/>
                  <a:pt x="556331" y="512108"/>
                  <a:pt x="585093" y="489098"/>
                </a:cubicBezTo>
                <a:cubicBezTo>
                  <a:pt x="592921" y="482836"/>
                  <a:pt x="598530" y="474094"/>
                  <a:pt x="606358" y="467832"/>
                </a:cubicBezTo>
                <a:cubicBezTo>
                  <a:pt x="635802" y="444276"/>
                  <a:pt x="636464" y="447164"/>
                  <a:pt x="670154" y="435935"/>
                </a:cubicBezTo>
                <a:cubicBezTo>
                  <a:pt x="677242" y="425302"/>
                  <a:pt x="683238" y="413854"/>
                  <a:pt x="691419" y="404037"/>
                </a:cubicBezTo>
                <a:cubicBezTo>
                  <a:pt x="701045" y="392485"/>
                  <a:pt x="714576" y="384375"/>
                  <a:pt x="723316" y="372139"/>
                </a:cubicBezTo>
                <a:cubicBezTo>
                  <a:pt x="732529" y="359241"/>
                  <a:pt x="736718" y="343371"/>
                  <a:pt x="744582" y="329609"/>
                </a:cubicBezTo>
                <a:cubicBezTo>
                  <a:pt x="750922" y="318514"/>
                  <a:pt x="758759" y="308344"/>
                  <a:pt x="765847" y="297712"/>
                </a:cubicBezTo>
                <a:cubicBezTo>
                  <a:pt x="769391" y="272903"/>
                  <a:pt x="776479" y="248345"/>
                  <a:pt x="776479" y="223284"/>
                </a:cubicBezTo>
                <a:cubicBezTo>
                  <a:pt x="776479" y="198881"/>
                  <a:pt x="761946" y="166220"/>
                  <a:pt x="744582" y="148856"/>
                </a:cubicBezTo>
                <a:cubicBezTo>
                  <a:pt x="735546" y="139820"/>
                  <a:pt x="722663" y="135574"/>
                  <a:pt x="712684" y="127591"/>
                </a:cubicBezTo>
                <a:cubicBezTo>
                  <a:pt x="670983" y="94230"/>
                  <a:pt x="714917" y="114157"/>
                  <a:pt x="659521" y="95693"/>
                </a:cubicBezTo>
                <a:cubicBezTo>
                  <a:pt x="579439" y="42306"/>
                  <a:pt x="681216" y="104991"/>
                  <a:pt x="585093" y="63795"/>
                </a:cubicBezTo>
                <a:cubicBezTo>
                  <a:pt x="573347" y="58761"/>
                  <a:pt x="564872" y="47720"/>
                  <a:pt x="553195" y="42530"/>
                </a:cubicBezTo>
                <a:cubicBezTo>
                  <a:pt x="532712" y="33426"/>
                  <a:pt x="510665" y="28353"/>
                  <a:pt x="489400" y="21265"/>
                </a:cubicBezTo>
                <a:lnTo>
                  <a:pt x="457502" y="10632"/>
                </a:lnTo>
                <a:lnTo>
                  <a:pt x="425605" y="0"/>
                </a:lnTo>
                <a:cubicBezTo>
                  <a:pt x="322824" y="3544"/>
                  <a:pt x="219728" y="1849"/>
                  <a:pt x="117261" y="10632"/>
                </a:cubicBezTo>
                <a:cubicBezTo>
                  <a:pt x="94927" y="12546"/>
                  <a:pt x="75211" y="26462"/>
                  <a:pt x="53465" y="31898"/>
                </a:cubicBezTo>
                <a:cubicBezTo>
                  <a:pt x="39288" y="35442"/>
                  <a:pt x="24503" y="37103"/>
                  <a:pt x="10935" y="42530"/>
                </a:cubicBezTo>
                <a:cubicBezTo>
                  <a:pt x="6281" y="44392"/>
                  <a:pt x="3846" y="49619"/>
                  <a:pt x="302" y="5316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tretch>
            <a:fillRect/>
          </a:stretch>
        </p:blipFill>
        <p:spPr>
          <a:xfrm>
            <a:off x="2304031" y="1466115"/>
            <a:ext cx="6733333" cy="418095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reflection blurRad="6350" stA="52000" endA="300" endPos="35000" dist="88900" dir="5400000" sy="-100000" algn="bl" rotWithShape="0"/>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881015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7894044" y="1751284"/>
            <a:ext cx="3269641" cy="485577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5" name="Rounded Rectangle 24"/>
          <p:cNvSpPr/>
          <p:nvPr/>
        </p:nvSpPr>
        <p:spPr>
          <a:xfrm>
            <a:off x="4326687" y="2445488"/>
            <a:ext cx="3269641" cy="2636876"/>
          </a:xfrm>
          <a:prstGeom prst="roundRect">
            <a:avLst/>
          </a:prstGeom>
          <a:solidFill>
            <a:srgbClr val="FF6600"/>
          </a:solidFill>
          <a:ln>
            <a:solidFill>
              <a:srgbClr val="FF66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4" name="Rounded Rectangle 23"/>
          <p:cNvSpPr/>
          <p:nvPr/>
        </p:nvSpPr>
        <p:spPr>
          <a:xfrm>
            <a:off x="935668" y="1725778"/>
            <a:ext cx="3173222" cy="485577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0507" y="2000686"/>
            <a:ext cx="1778188" cy="1308827"/>
          </a:xfrm>
        </p:spPr>
      </p:pic>
      <p:sp>
        <p:nvSpPr>
          <p:cNvPr id="4" name="Title 1"/>
          <p:cNvSpPr>
            <a:spLocks noGrp="1"/>
          </p:cNvSpPr>
          <p:nvPr>
            <p:ph type="title"/>
          </p:nvPr>
        </p:nvSpPr>
        <p:spPr>
          <a:xfrm>
            <a:off x="244656" y="99235"/>
            <a:ext cx="5304373" cy="815163"/>
          </a:xfrm>
        </p:spPr>
        <p:txBody>
          <a:bodyPr/>
          <a:lstStyle/>
          <a:p>
            <a:r>
              <a:rPr lang="en-US" cap="none" dirty="0" smtClean="0"/>
              <a:t>GSM Communications</a:t>
            </a:r>
            <a:endParaRPr lang="en-US" cap="none" dirty="0"/>
          </a:p>
        </p:txBody>
      </p:sp>
      <p:sp>
        <p:nvSpPr>
          <p:cNvPr id="9" name="Title 1"/>
          <p:cNvSpPr txBox="1">
            <a:spLocks/>
          </p:cNvSpPr>
          <p:nvPr/>
        </p:nvSpPr>
        <p:spPr>
          <a:xfrm>
            <a:off x="1554934" y="1244018"/>
            <a:ext cx="1677370" cy="528075"/>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smtClean="0"/>
              <a:t>PRIMARY</a:t>
            </a:r>
            <a:endParaRPr lang="en-US" sz="2800" b="1" dirty="0"/>
          </a:p>
        </p:txBody>
      </p:sp>
      <p:sp>
        <p:nvSpPr>
          <p:cNvPr id="10" name="Title 1"/>
          <p:cNvSpPr txBox="1">
            <a:spLocks/>
          </p:cNvSpPr>
          <p:nvPr/>
        </p:nvSpPr>
        <p:spPr>
          <a:xfrm>
            <a:off x="1435104" y="3309513"/>
            <a:ext cx="1861483" cy="407581"/>
          </a:xfrm>
          <a:prstGeom prst="rect">
            <a:avLst/>
          </a:prstGeom>
          <a:effectLst/>
        </p:spPr>
        <p:txBody>
          <a:bodyPr vert="horz" lIns="91440" tIns="45720" rIns="91440" bIns="45720" rtlCol="0" anchor="ctr">
            <a:normAutofit fontScale="775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t>Abs </a:t>
            </a:r>
            <a:r>
              <a:rPr lang="en-US" sz="2800" cap="none" dirty="0" smtClean="0"/>
              <a:t>Board (19)</a:t>
            </a:r>
            <a:endParaRPr lang="en-US" sz="2800" cap="none" dirty="0"/>
          </a:p>
        </p:txBody>
      </p:sp>
      <p:sp>
        <p:nvSpPr>
          <p:cNvPr id="11" name="Title 1"/>
          <p:cNvSpPr txBox="1">
            <a:spLocks/>
          </p:cNvSpPr>
          <p:nvPr/>
        </p:nvSpPr>
        <p:spPr>
          <a:xfrm>
            <a:off x="1913858" y="5853736"/>
            <a:ext cx="1201977" cy="407582"/>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200" dirty="0" smtClean="0"/>
              <a:t>COP (44)</a:t>
            </a:r>
            <a:endParaRPr lang="en-US" sz="2200" cap="none" dirty="0"/>
          </a:p>
        </p:txBody>
      </p:sp>
      <p:sp>
        <p:nvSpPr>
          <p:cNvPr id="12" name="Title 1"/>
          <p:cNvSpPr txBox="1">
            <a:spLocks/>
          </p:cNvSpPr>
          <p:nvPr/>
        </p:nvSpPr>
        <p:spPr>
          <a:xfrm>
            <a:off x="4822673" y="1244018"/>
            <a:ext cx="2045966" cy="528075"/>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smtClean="0"/>
              <a:t>SECONDARY</a:t>
            </a:r>
            <a:endParaRPr lang="en-US" sz="2800" b="1"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4957" y="2814668"/>
            <a:ext cx="2904146" cy="1648216"/>
          </a:xfrm>
          <a:prstGeom prst="rect">
            <a:avLst/>
          </a:prstGeom>
        </p:spPr>
      </p:pic>
      <p:sp>
        <p:nvSpPr>
          <p:cNvPr id="13" name="Title 1"/>
          <p:cNvSpPr txBox="1">
            <a:spLocks/>
          </p:cNvSpPr>
          <p:nvPr/>
        </p:nvSpPr>
        <p:spPr>
          <a:xfrm>
            <a:off x="5287054" y="4484415"/>
            <a:ext cx="1581584" cy="407581"/>
          </a:xfrm>
          <a:prstGeom prst="rect">
            <a:avLst/>
          </a:prstGeom>
          <a:effectLst/>
        </p:spPr>
        <p:txBody>
          <a:bodyPr vert="horz" lIns="91440" tIns="45720" rIns="91440" bIns="45720" rtlCol="0" anchor="ctr">
            <a:normAutofit fontScale="85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cap="none" dirty="0" smtClean="0"/>
              <a:t>Staff (193)</a:t>
            </a:r>
            <a:endParaRPr lang="en-US" sz="2800" cap="none" dirty="0"/>
          </a:p>
        </p:txBody>
      </p:sp>
      <p:sp>
        <p:nvSpPr>
          <p:cNvPr id="14" name="Title 1"/>
          <p:cNvSpPr txBox="1">
            <a:spLocks/>
          </p:cNvSpPr>
          <p:nvPr/>
        </p:nvSpPr>
        <p:spPr>
          <a:xfrm>
            <a:off x="8690711" y="1223209"/>
            <a:ext cx="1595849" cy="528075"/>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smtClean="0"/>
              <a:t>TERTIARY</a:t>
            </a:r>
            <a:endParaRPr lang="en-US" sz="2800" b="1" dirty="0"/>
          </a:p>
        </p:txBody>
      </p:sp>
      <p:sp>
        <p:nvSpPr>
          <p:cNvPr id="16" name="Title 1"/>
          <p:cNvSpPr txBox="1">
            <a:spLocks/>
          </p:cNvSpPr>
          <p:nvPr/>
        </p:nvSpPr>
        <p:spPr>
          <a:xfrm>
            <a:off x="8310039" y="3603747"/>
            <a:ext cx="2437650" cy="407581"/>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cap="none" dirty="0" smtClean="0"/>
              <a:t>MasterWorks (8)</a:t>
            </a:r>
            <a:endParaRPr lang="en-US" sz="2400" cap="none" dirty="0"/>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7808" y="1828248"/>
            <a:ext cx="1368061" cy="1932387"/>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210043">
            <a:off x="8830375" y="4108428"/>
            <a:ext cx="1350465" cy="1944670"/>
          </a:xfrm>
          <a:prstGeom prst="rect">
            <a:avLst/>
          </a:prstGeom>
        </p:spPr>
      </p:pic>
      <p:sp>
        <p:nvSpPr>
          <p:cNvPr id="23" name="Title 1"/>
          <p:cNvSpPr txBox="1">
            <a:spLocks/>
          </p:cNvSpPr>
          <p:nvPr/>
        </p:nvSpPr>
        <p:spPr>
          <a:xfrm>
            <a:off x="8398757" y="6026819"/>
            <a:ext cx="2446453" cy="407581"/>
          </a:xfrm>
          <a:prstGeom prst="rect">
            <a:avLst/>
          </a:prstGeom>
          <a:effectLst/>
        </p:spPr>
        <p:txBody>
          <a:bodyPr vert="horz" lIns="91440" tIns="45720" rIns="91440" bIns="45720" rtlCol="0" anchor="ctr">
            <a:normAutofit fontScale="85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cap="none" dirty="0" smtClean="0"/>
              <a:t>DeMoss Group (1)</a:t>
            </a:r>
            <a:endParaRPr lang="en-US" sz="2800" cap="none" dirty="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3297" y="3892529"/>
            <a:ext cx="2989897" cy="1965387"/>
          </a:xfrm>
          <a:prstGeom prst="rect">
            <a:avLst/>
          </a:prstGeom>
        </p:spPr>
      </p:pic>
    </p:spTree>
    <p:extLst>
      <p:ext uri="{BB962C8B-B14F-4D97-AF65-F5344CB8AC3E}">
        <p14:creationId xmlns:p14="http://schemas.microsoft.com/office/powerpoint/2010/main" val="3062727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50" y="95250"/>
            <a:ext cx="8229599" cy="657225"/>
          </a:xfrm>
        </p:spPr>
        <p:txBody>
          <a:bodyPr/>
          <a:lstStyle/>
          <a:p>
            <a:r>
              <a:rPr lang="en-US" cap="none" dirty="0" smtClean="0"/>
              <a:t>GSM Communications:  Ambassadors</a:t>
            </a:r>
            <a:endParaRPr lang="en-US" cap="none"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6983" y="869294"/>
            <a:ext cx="7451786" cy="5604407"/>
          </a:xfrm>
          <a:prstGeom prst="rect">
            <a:avLst/>
          </a:prstGeom>
        </p:spPr>
      </p:pic>
    </p:spTree>
    <p:extLst>
      <p:ext uri="{BB962C8B-B14F-4D97-AF65-F5344CB8AC3E}">
        <p14:creationId xmlns:p14="http://schemas.microsoft.com/office/powerpoint/2010/main" val="2309039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31889" y="72001"/>
            <a:ext cx="6649121" cy="783265"/>
          </a:xfrm>
        </p:spPr>
        <p:txBody>
          <a:bodyPr>
            <a:normAutofit/>
          </a:bodyPr>
          <a:lstStyle/>
          <a:p>
            <a:r>
              <a:rPr lang="en-US" cap="none" dirty="0" smtClean="0"/>
              <a:t>GSM Communications:  Vehicles</a:t>
            </a:r>
            <a:endParaRPr lang="en-US" cap="none" dirty="0"/>
          </a:p>
        </p:txBody>
      </p:sp>
      <p:grpSp>
        <p:nvGrpSpPr>
          <p:cNvPr id="35" name="Group 34"/>
          <p:cNvGrpSpPr/>
          <p:nvPr/>
        </p:nvGrpSpPr>
        <p:grpSpPr>
          <a:xfrm>
            <a:off x="7090374" y="230380"/>
            <a:ext cx="3630576" cy="2221992"/>
            <a:chOff x="7090374" y="230380"/>
            <a:chExt cx="3630576" cy="2221992"/>
          </a:xfrm>
        </p:grpSpPr>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0374" y="230380"/>
              <a:ext cx="3630576" cy="2221992"/>
            </a:xfrm>
            <a:prstGeom prst="rect">
              <a:avLst/>
            </a:prstGeom>
          </p:spPr>
        </p:pic>
        <p:sp>
          <p:nvSpPr>
            <p:cNvPr id="14" name="Rectangle 13"/>
            <p:cNvSpPr/>
            <p:nvPr/>
          </p:nvSpPr>
          <p:spPr>
            <a:xfrm rot="178402">
              <a:off x="7327082" y="552864"/>
              <a:ext cx="1482264" cy="954107"/>
            </a:xfrm>
            <a:prstGeom prst="rect">
              <a:avLst/>
            </a:prstGeom>
            <a:noFill/>
          </p:spPr>
          <p:txBody>
            <a:bodyPr wrap="none" lIns="91440" tIns="45720" rIns="91440" bIns="45720">
              <a:spAutoFit/>
            </a:bodyPr>
            <a:lstStyle/>
            <a:p>
              <a:pPr algn="ctr"/>
              <a:r>
                <a:rPr lang="en-US" sz="2800" b="1" spc="50" dirty="0" smtClean="0">
                  <a:ln w="0"/>
                  <a:effectLst>
                    <a:innerShdw blurRad="63500" dist="50800" dir="13500000">
                      <a:srgbClr val="000000">
                        <a:alpha val="50000"/>
                      </a:srgbClr>
                    </a:innerShdw>
                  </a:effectLst>
                </a:rPr>
                <a:t>Ministry</a:t>
              </a:r>
            </a:p>
            <a:p>
              <a:pPr algn="ctr"/>
              <a:r>
                <a:rPr lang="en-US" sz="2800" b="1" spc="50" dirty="0" smtClean="0">
                  <a:ln w="0"/>
                  <a:effectLst>
                    <a:innerShdw blurRad="63500" dist="50800" dir="13500000">
                      <a:srgbClr val="000000">
                        <a:alpha val="50000"/>
                      </a:srgbClr>
                    </a:innerShdw>
                  </a:effectLst>
                </a:rPr>
                <a:t>News</a:t>
              </a:r>
              <a:endParaRPr lang="en-US" sz="2800" b="1" cap="none" spc="50" dirty="0">
                <a:ln w="0"/>
                <a:effectLst>
                  <a:innerShdw blurRad="63500" dist="50800" dir="13500000">
                    <a:srgbClr val="000000">
                      <a:alpha val="50000"/>
                    </a:srgbClr>
                  </a:innerShdw>
                </a:effectLst>
              </a:endParaRPr>
            </a:p>
          </p:txBody>
        </p:sp>
      </p:grpSp>
      <p:grpSp>
        <p:nvGrpSpPr>
          <p:cNvPr id="32" name="Group 31"/>
          <p:cNvGrpSpPr/>
          <p:nvPr/>
        </p:nvGrpSpPr>
        <p:grpSpPr>
          <a:xfrm>
            <a:off x="7214743" y="4596692"/>
            <a:ext cx="3630576" cy="2221992"/>
            <a:chOff x="7214743" y="4596692"/>
            <a:chExt cx="3630576" cy="2221992"/>
          </a:xfrm>
        </p:grpSpPr>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4743" y="4596692"/>
              <a:ext cx="3630576" cy="2221992"/>
            </a:xfrm>
            <a:prstGeom prst="rect">
              <a:avLst/>
            </a:prstGeom>
          </p:spPr>
        </p:pic>
        <p:sp>
          <p:nvSpPr>
            <p:cNvPr id="16" name="Rectangle 15"/>
            <p:cNvSpPr/>
            <p:nvPr/>
          </p:nvSpPr>
          <p:spPr>
            <a:xfrm rot="178402">
              <a:off x="7413480" y="4944885"/>
              <a:ext cx="1482264" cy="954107"/>
            </a:xfrm>
            <a:prstGeom prst="rect">
              <a:avLst/>
            </a:prstGeom>
            <a:noFill/>
          </p:spPr>
          <p:txBody>
            <a:bodyPr wrap="none" lIns="91440" tIns="45720" rIns="91440" bIns="45720">
              <a:spAutoFit/>
            </a:bodyPr>
            <a:lstStyle/>
            <a:p>
              <a:pPr algn="ctr"/>
              <a:r>
                <a:rPr lang="en-US" sz="2800" b="1" spc="50" dirty="0" smtClean="0">
                  <a:ln w="0"/>
                  <a:effectLst>
                    <a:innerShdw blurRad="63500" dist="50800" dir="13500000">
                      <a:srgbClr val="000000">
                        <a:alpha val="50000"/>
                      </a:srgbClr>
                    </a:innerShdw>
                  </a:effectLst>
                </a:rPr>
                <a:t>Ministry</a:t>
              </a:r>
            </a:p>
            <a:p>
              <a:pPr algn="ctr"/>
              <a:r>
                <a:rPr lang="en-US" sz="2800" b="1" spc="50" dirty="0" smtClean="0">
                  <a:ln w="0"/>
                  <a:effectLst>
                    <a:innerShdw blurRad="63500" dist="50800" dir="13500000">
                      <a:srgbClr val="000000">
                        <a:alpha val="50000"/>
                      </a:srgbClr>
                    </a:innerShdw>
                  </a:effectLst>
                </a:rPr>
                <a:t>Blog</a:t>
              </a:r>
              <a:endParaRPr lang="en-US" sz="2800" b="1" cap="none" spc="50" dirty="0">
                <a:ln w="0"/>
                <a:effectLst>
                  <a:innerShdw blurRad="63500" dist="50800" dir="13500000">
                    <a:srgbClr val="000000">
                      <a:alpha val="50000"/>
                    </a:srgbClr>
                  </a:innerShdw>
                </a:effectLst>
              </a:endParaRPr>
            </a:p>
          </p:txBody>
        </p:sp>
      </p:grpSp>
      <p:grpSp>
        <p:nvGrpSpPr>
          <p:cNvPr id="28" name="Group 27"/>
          <p:cNvGrpSpPr/>
          <p:nvPr/>
        </p:nvGrpSpPr>
        <p:grpSpPr>
          <a:xfrm>
            <a:off x="1178632" y="2333786"/>
            <a:ext cx="4048914" cy="2478024"/>
            <a:chOff x="1667732" y="2333786"/>
            <a:chExt cx="4048914" cy="2478024"/>
          </a:xfrm>
        </p:grpSpPr>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7732" y="2333786"/>
              <a:ext cx="4048914" cy="2478024"/>
            </a:xfrm>
            <a:prstGeom prst="rect">
              <a:avLst/>
            </a:prstGeom>
          </p:spPr>
        </p:pic>
        <p:sp>
          <p:nvSpPr>
            <p:cNvPr id="18" name="Rectangle 17"/>
            <p:cNvSpPr/>
            <p:nvPr/>
          </p:nvSpPr>
          <p:spPr>
            <a:xfrm rot="178402">
              <a:off x="2003684" y="2774725"/>
              <a:ext cx="1495616" cy="954107"/>
            </a:xfrm>
            <a:prstGeom prst="rect">
              <a:avLst/>
            </a:prstGeom>
            <a:noFill/>
          </p:spPr>
          <p:txBody>
            <a:bodyPr wrap="square" lIns="91440" tIns="45720" rIns="91440" bIns="45720">
              <a:spAutoFit/>
            </a:bodyPr>
            <a:lstStyle/>
            <a:p>
              <a:pPr algn="ctr"/>
              <a:r>
                <a:rPr lang="en-US" sz="2800" b="1" spc="50" dirty="0" smtClean="0">
                  <a:ln w="0"/>
                  <a:effectLst>
                    <a:innerShdw blurRad="63500" dist="50800" dir="13500000">
                      <a:srgbClr val="000000">
                        <a:alpha val="50000"/>
                      </a:srgbClr>
                    </a:innerShdw>
                  </a:effectLst>
                </a:rPr>
                <a:t>News</a:t>
              </a:r>
            </a:p>
            <a:p>
              <a:pPr algn="ctr"/>
              <a:r>
                <a:rPr lang="en-US" sz="2800" b="1" spc="50" dirty="0" smtClean="0">
                  <a:ln w="0"/>
                  <a:effectLst>
                    <a:innerShdw blurRad="63500" dist="50800" dir="13500000">
                      <a:srgbClr val="000000">
                        <a:alpha val="50000"/>
                      </a:srgbClr>
                    </a:innerShdw>
                  </a:effectLst>
                </a:rPr>
                <a:t>Briefing</a:t>
              </a:r>
              <a:endParaRPr lang="en-US" sz="2800" b="1" cap="none" spc="50" dirty="0">
                <a:ln w="0"/>
                <a:effectLst>
                  <a:innerShdw blurRad="63500" dist="50800" dir="13500000">
                    <a:srgbClr val="000000">
                      <a:alpha val="50000"/>
                    </a:srgbClr>
                  </a:innerShdw>
                </a:effectLst>
              </a:endParaRPr>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792710" flipH="1">
              <a:off x="4713907" y="3220615"/>
              <a:ext cx="453385" cy="496753"/>
            </a:xfrm>
            <a:prstGeom prst="rect">
              <a:avLst/>
            </a:prstGeom>
          </p:spPr>
        </p:pic>
      </p:grpSp>
      <p:grpSp>
        <p:nvGrpSpPr>
          <p:cNvPr id="34" name="Group 33"/>
          <p:cNvGrpSpPr/>
          <p:nvPr/>
        </p:nvGrpSpPr>
        <p:grpSpPr>
          <a:xfrm>
            <a:off x="7104204" y="2413536"/>
            <a:ext cx="3630576" cy="2221992"/>
            <a:chOff x="7104204" y="2413536"/>
            <a:chExt cx="3630576" cy="2221992"/>
          </a:xfrm>
        </p:grpSpPr>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04204" y="2413536"/>
              <a:ext cx="3630576" cy="2221992"/>
            </a:xfrm>
            <a:prstGeom prst="rect">
              <a:avLst/>
            </a:prstGeom>
          </p:spPr>
        </p:pic>
        <p:sp>
          <p:nvSpPr>
            <p:cNvPr id="33" name="Rectangle 32"/>
            <p:cNvSpPr/>
            <p:nvPr/>
          </p:nvSpPr>
          <p:spPr>
            <a:xfrm rot="178402">
              <a:off x="7327081" y="2774723"/>
              <a:ext cx="1482264" cy="954107"/>
            </a:xfrm>
            <a:prstGeom prst="rect">
              <a:avLst/>
            </a:prstGeom>
            <a:noFill/>
          </p:spPr>
          <p:txBody>
            <a:bodyPr wrap="none" lIns="91440" tIns="45720" rIns="91440" bIns="45720">
              <a:spAutoFit/>
            </a:bodyPr>
            <a:lstStyle/>
            <a:p>
              <a:pPr algn="ctr"/>
              <a:r>
                <a:rPr lang="en-US" sz="2800" b="1" spc="50" dirty="0" smtClean="0">
                  <a:ln w="0"/>
                  <a:effectLst>
                    <a:innerShdw blurRad="63500" dist="50800" dir="13500000">
                      <a:srgbClr val="000000">
                        <a:alpha val="50000"/>
                      </a:srgbClr>
                    </a:innerShdw>
                  </a:effectLst>
                </a:rPr>
                <a:t>Ministry</a:t>
              </a:r>
            </a:p>
            <a:p>
              <a:pPr algn="ctr"/>
              <a:r>
                <a:rPr lang="en-US" sz="2800" b="1" spc="50" dirty="0" smtClean="0">
                  <a:ln w="0"/>
                  <a:effectLst>
                    <a:innerShdw blurRad="63500" dist="50800" dir="13500000">
                      <a:srgbClr val="000000">
                        <a:alpha val="50000"/>
                      </a:srgbClr>
                    </a:innerShdw>
                  </a:effectLst>
                </a:rPr>
                <a:t>Profile</a:t>
              </a:r>
              <a:endParaRPr lang="en-US" sz="2800" b="1" cap="none" spc="50" dirty="0">
                <a:ln w="0"/>
                <a:effectLst>
                  <a:innerShdw blurRad="63500" dist="50800" dir="13500000">
                    <a:srgbClr val="000000">
                      <a:alpha val="50000"/>
                    </a:srgbClr>
                  </a:innerShdw>
                </a:effectLst>
              </a:endParaRPr>
            </a:p>
          </p:txBody>
        </p:sp>
      </p:grpSp>
      <p:cxnSp>
        <p:nvCxnSpPr>
          <p:cNvPr id="37" name="Straight Connector 36"/>
          <p:cNvCxnSpPr/>
          <p:nvPr/>
        </p:nvCxnSpPr>
        <p:spPr>
          <a:xfrm flipV="1">
            <a:off x="5018567" y="1105786"/>
            <a:ext cx="2196176" cy="2821445"/>
          </a:xfrm>
          <a:prstGeom prst="line">
            <a:avLst/>
          </a:prstGeom>
          <a:ln w="28575">
            <a:solidFill>
              <a:schemeClr val="accent6">
                <a:lumMod val="75000"/>
              </a:schemeClr>
            </a:solidFill>
          </a:ln>
          <a:effectLst>
            <a:glow rad="101600">
              <a:schemeClr val="accent6">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396154" y="4138246"/>
            <a:ext cx="2907179" cy="1283692"/>
          </a:xfrm>
          <a:prstGeom prst="line">
            <a:avLst/>
          </a:prstGeom>
          <a:ln w="28575">
            <a:solidFill>
              <a:srgbClr val="92D050"/>
            </a:solidFill>
          </a:ln>
          <a:effectLst>
            <a:glow rad="101600">
              <a:schemeClr val="accent4">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018567" y="3448357"/>
            <a:ext cx="2217442" cy="478874"/>
          </a:xfrm>
          <a:prstGeom prst="line">
            <a:avLst/>
          </a:prstGeom>
          <a:ln w="28575">
            <a:solidFill>
              <a:srgbClr val="00B0F0"/>
            </a:solidFill>
          </a:ln>
          <a:effectLst>
            <a:glow rad="101600">
              <a:schemeClr val="accent2">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44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000" fill="hold"/>
                                        <p:tgtEl>
                                          <p:spTgt spid="28"/>
                                        </p:tgtEl>
                                        <p:attrNameLst>
                                          <p:attrName>ppt_x</p:attrName>
                                        </p:attrNameLst>
                                      </p:cBhvr>
                                      <p:tavLst>
                                        <p:tav tm="0">
                                          <p:val>
                                            <p:strVal val="0-#ppt_w/2"/>
                                          </p:val>
                                        </p:tav>
                                        <p:tav tm="100000">
                                          <p:val>
                                            <p:strVal val="#ppt_x"/>
                                          </p:val>
                                        </p:tav>
                                      </p:tavLst>
                                    </p:anim>
                                    <p:anim calcmode="lin" valueType="num">
                                      <p:cBhvr additive="base">
                                        <p:cTn id="8" dur="1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1" presetClass="entr" presetSubtype="0" fill="hold" nodeType="withEffect">
                                  <p:stCondLst>
                                    <p:cond delay="750"/>
                                  </p:stCondLst>
                                  <p:childTnLst>
                                    <p:set>
                                      <p:cBhvr>
                                        <p:cTn id="15" dur="1" fill="hold">
                                          <p:stCondLst>
                                            <p:cond delay="0"/>
                                          </p:stCondLst>
                                        </p:cTn>
                                        <p:tgtEl>
                                          <p:spTgt spid="3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par>
                                <p:cTn id="21" presetID="1" presetClass="entr" presetSubtype="0" fill="hold" nodeType="withEffect">
                                  <p:stCondLst>
                                    <p:cond delay="75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par>
                                <p:cTn id="28" presetID="1" presetClass="entr" presetSubtype="0" fill="hold" nodeType="withEffect">
                                  <p:stCondLst>
                                    <p:cond delay="750"/>
                                  </p:stCondLst>
                                  <p:childTnLst>
                                    <p:set>
                                      <p:cBhvr>
                                        <p:cTn id="2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TC103457452[[fn=Celestial]]</Template>
  <TotalTime>1280</TotalTime>
  <Words>667</Words>
  <Application>Microsoft Office PowerPoint</Application>
  <PresentationFormat>Custom</PresentationFormat>
  <Paragraphs>113</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Celestial</vt:lpstr>
      <vt:lpstr>80/20 MEETING</vt:lpstr>
      <vt:lpstr>PowerPoint Presentation</vt:lpstr>
      <vt:lpstr>PowerPoint Presentation</vt:lpstr>
      <vt:lpstr>GSM Communications</vt:lpstr>
      <vt:lpstr>GSM Communications is now news.americanbible.org</vt:lpstr>
      <vt:lpstr>GSM Communication: Frequency</vt:lpstr>
      <vt:lpstr>GSM Communications</vt:lpstr>
      <vt:lpstr>GSM Communications:  Ambassadors</vt:lpstr>
      <vt:lpstr>GSM Communications:  Vehicles</vt:lpstr>
      <vt:lpstr>GSM Communications:  News Briefing</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Sylva Keshishian</dc:creator>
  <cp:lastModifiedBy>Sylva</cp:lastModifiedBy>
  <cp:revision>114</cp:revision>
  <dcterms:created xsi:type="dcterms:W3CDTF">2014-02-18T14:13:00Z</dcterms:created>
  <dcterms:modified xsi:type="dcterms:W3CDTF">2015-08-06T21:47:50Z</dcterms:modified>
</cp:coreProperties>
</file>